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0" r:id="rId3"/>
    <p:sldId id="271" r:id="rId4"/>
    <p:sldId id="270" r:id="rId5"/>
    <p:sldId id="257" r:id="rId6"/>
    <p:sldId id="259" r:id="rId7"/>
    <p:sldId id="261" r:id="rId8"/>
    <p:sldId id="264" r:id="rId9"/>
    <p:sldId id="269" r:id="rId10"/>
    <p:sldId id="265" r:id="rId11"/>
    <p:sldId id="266" r:id="rId12"/>
    <p:sldId id="267" r:id="rId13"/>
    <p:sldId id="262" r:id="rId14"/>
    <p:sldId id="268" r:id="rId15"/>
    <p:sldId id="263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 sz="2400">
                <a:latin typeface="Times New Roman" pitchFamily="18" charset="0"/>
              </a:endParaRPr>
            </a:p>
          </p:txBody>
        </p:sp>
      </p:grp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35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altLang="zh-TW"/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5F7599C-9C89-4949-8BC2-F89562AB7BC8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356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0A5A5-D4B0-4E0F-BC31-13EA032B742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5EAFC-F608-4AB5-A287-6486405AA96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FCC8D-27AE-4815-8E22-9690DF0FBB8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0720C-401E-4F60-999A-77BD25C54E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FDE14-CF53-49A3-8B5E-A827DE7D4B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881BC-1216-4969-93A7-BB1EDC6F2C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2EEB2-8ABA-4B91-9D62-7CA38B95A10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84540-1E7F-44B7-93AE-106A67344E1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DD24E-0B26-4E50-8B96-E3683C1F7AE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1D5A9-64CC-45A0-8772-E373A279250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253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253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53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225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25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5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253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>
                <a:solidFill>
                  <a:schemeClr val="bg1"/>
                </a:solidFill>
              </a:defRPr>
            </a:lvl1pPr>
          </a:lstStyle>
          <a:p>
            <a:fld id="{A8F0720C-C8DB-45FC-AC4A-C0A95DC601F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0"/>
              <a:t>Ray Tracing by GPU</a:t>
            </a: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TW" dirty="0" smtClean="0"/>
              <a:t>Ming </a:t>
            </a:r>
            <a:r>
              <a:rPr lang="en-US" altLang="zh-TW" dirty="0" err="1" smtClean="0"/>
              <a:t>Ouhyoung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Traverser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438400"/>
            <a:ext cx="5457825" cy="3473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Intersector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Test ray intersections with all the triangles contained in the voxel.</a:t>
            </a:r>
          </a:p>
          <a:p>
            <a:r>
              <a:rPr lang="en-US" altLang="zh-TW"/>
              <a:t>2 types of output:</a:t>
            </a:r>
          </a:p>
          <a:p>
            <a:pPr lvl="1"/>
            <a:r>
              <a:rPr lang="en-US" altLang="zh-TW"/>
              <a:t>If hit then output the ray and the triangle for shading.</a:t>
            </a:r>
          </a:p>
          <a:p>
            <a:pPr lvl="1"/>
            <a:r>
              <a:rPr lang="en-US" altLang="zh-TW"/>
              <a:t>else pass the ray back to the Traverser and the search continues.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Shader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If a ray terminates at this hit, then the color is written to the accumulated image.</a:t>
            </a:r>
          </a:p>
          <a:p>
            <a:r>
              <a:rPr lang="en-US" altLang="zh-TW"/>
              <a:t>may generate shadow or secondary rays and  pass them back to the traversal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Streaming Ray Tracing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362200"/>
            <a:ext cx="3446463" cy="417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Pixel Shader Architecture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/>
              <a:t>Multipass Architecture</a:t>
            </a:r>
          </a:p>
          <a:p>
            <a:pPr lvl="1"/>
            <a:r>
              <a:rPr lang="en-US" altLang="zh-TW"/>
              <a:t>Branching is implemented by loop</a:t>
            </a:r>
          </a:p>
          <a:p>
            <a:r>
              <a:rPr lang="en-US" altLang="zh-TW" b="1"/>
              <a:t>Branching Architecture</a:t>
            </a:r>
          </a:p>
          <a:p>
            <a:pPr lvl="1"/>
            <a:r>
              <a:rPr lang="en-US" altLang="zh-TW"/>
              <a:t>requires only a single pass.</a:t>
            </a:r>
          </a:p>
          <a:p>
            <a:pPr lvl="1"/>
            <a:r>
              <a:rPr lang="en-US" altLang="zh-TW"/>
              <a:t>requires significantly less bandwidth, and is compute-limited.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Discussion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Acceleration data structures</a:t>
            </a:r>
          </a:p>
          <a:p>
            <a:pPr lvl="1"/>
            <a:r>
              <a:rPr lang="en-US" altLang="zh-TW"/>
              <a:t>Static vs. Dynamic scenes</a:t>
            </a:r>
          </a:p>
          <a:p>
            <a:r>
              <a:rPr lang="en-US" altLang="zh-TW"/>
              <a:t>Multipass vs. Branching</a:t>
            </a:r>
          </a:p>
          <a:p>
            <a:r>
              <a:rPr lang="en-US" altLang="zh-TW"/>
              <a:t>CPU vs. GPU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Outline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Introduction</a:t>
            </a:r>
          </a:p>
          <a:p>
            <a:r>
              <a:rPr lang="en-US" altLang="zh-TW"/>
              <a:t>Graphics Hardware</a:t>
            </a:r>
          </a:p>
          <a:p>
            <a:r>
              <a:rPr lang="en-US" altLang="zh-TW"/>
              <a:t>Streaming Ray Tracing</a:t>
            </a:r>
          </a:p>
          <a:p>
            <a:r>
              <a:rPr lang="en-US" altLang="zh-TW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Introduction to Ray Tracing</a:t>
            </a:r>
          </a:p>
        </p:txBody>
      </p:sp>
      <p:pic>
        <p:nvPicPr>
          <p:cNvPr id="46087" name="Picture 7" descr="RTfigur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438400"/>
            <a:ext cx="2638425" cy="1771650"/>
          </a:xfrm>
          <a:prstGeom prst="rect">
            <a:avLst/>
          </a:prstGeom>
          <a:noFill/>
        </p:spPr>
      </p:pic>
      <p:pic>
        <p:nvPicPr>
          <p:cNvPr id="46089" name="Picture 9" descr="RTfig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419600"/>
            <a:ext cx="2486025" cy="1619250"/>
          </a:xfrm>
          <a:prstGeom prst="rect">
            <a:avLst/>
          </a:prstGeom>
          <a:noFill/>
        </p:spPr>
      </p:pic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5867400" y="2895600"/>
            <a:ext cx="1371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5943600" y="2895600"/>
            <a:ext cx="12954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TW" altLang="en-US"/>
          </a:p>
        </p:txBody>
      </p:sp>
      <p:pic>
        <p:nvPicPr>
          <p:cNvPr id="46092" name="Picture 12" descr="primaryr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667000"/>
            <a:ext cx="3429000" cy="284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/>
              <a:t>Why </a:t>
            </a:r>
            <a:r>
              <a:rPr lang="en-US" altLang="zh-TW" sz="2800" dirty="0" smtClean="0"/>
              <a:t>Use </a:t>
            </a:r>
            <a:r>
              <a:rPr lang="en-US" altLang="zh-TW" sz="2800" dirty="0"/>
              <a:t>Programmable Graphics Cards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GPU vs. Chips specialized for ray tracing</a:t>
            </a:r>
          </a:p>
          <a:p>
            <a:pPr lvl="1"/>
            <a:r>
              <a:rPr lang="en-US" altLang="zh-TW"/>
              <a:t>For the goal of providing maximum performance at the lowest cost, GPU can perform CPU-based algorithms without requiring fundamentally new hardware.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Approach 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Ray Engine [Graphics Hardware, 2002]</a:t>
            </a:r>
          </a:p>
          <a:p>
            <a:pPr lvl="1"/>
            <a:r>
              <a:rPr lang="en-US" altLang="zh-TW"/>
              <a:t>use textures to hold the model and ray data</a:t>
            </a:r>
          </a:p>
          <a:p>
            <a:pPr lvl="1"/>
            <a:r>
              <a:rPr lang="en-US" altLang="zh-TW"/>
              <a:t>use pixel shader to compute the intersection test</a:t>
            </a:r>
          </a:p>
          <a:p>
            <a:pPr lvl="1"/>
            <a:r>
              <a:rPr lang="en-US" altLang="zh-TW"/>
              <a:t>the result are read back on to the AGP bus (bottleneck)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Approach 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Ray Tracing on Programmable Graphics Hardware</a:t>
            </a:r>
            <a:br>
              <a:rPr lang="en-US" altLang="zh-TW"/>
            </a:br>
            <a:r>
              <a:rPr lang="en-US" altLang="zh-TW"/>
              <a:t>[ACM Transactions on Graphics, 2002]</a:t>
            </a:r>
          </a:p>
          <a:p>
            <a:pPr lvl="1"/>
            <a:r>
              <a:rPr lang="en-US" altLang="zh-TW"/>
              <a:t>view a GPU as a general-purpose parallel/streaming processor</a:t>
            </a:r>
          </a:p>
          <a:p>
            <a:pPr lvl="1"/>
            <a:r>
              <a:rPr lang="en-US" altLang="zh-TW"/>
              <a:t>map ray tracing onto a streaming model of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Graphics Hardware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95600"/>
            <a:ext cx="8153400" cy="2246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/>
              <a:t>Graphics Pipeline</a:t>
            </a: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590800"/>
            <a:ext cx="1965325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657600" y="4953000"/>
            <a:ext cx="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>
            <a:off x="3657600" y="5410200"/>
            <a:ext cx="1981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5638800" y="4953000"/>
            <a:ext cx="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3657600" y="4953000"/>
            <a:ext cx="1981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Ray Tracing Kernels</a:t>
            </a:r>
            <a:endParaRPr lang="en-US" altLang="zh-TW" b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/>
              <a:t>Eye Ray Generator</a:t>
            </a:r>
          </a:p>
          <a:p>
            <a:pPr lvl="1"/>
            <a:r>
              <a:rPr lang="en-US" altLang="zh-TW"/>
              <a:t>produces a stream of viewing rays (pixels)</a:t>
            </a:r>
          </a:p>
          <a:p>
            <a:r>
              <a:rPr lang="en-US" altLang="zh-TW" b="1"/>
              <a:t>Traverser</a:t>
            </a:r>
          </a:p>
          <a:p>
            <a:pPr lvl="1"/>
            <a:r>
              <a:rPr lang="en-US" altLang="zh-TW"/>
              <a:t>steps rays through the grid until the ray encounters a voxel containing triangles.</a:t>
            </a:r>
          </a:p>
          <a:p>
            <a:r>
              <a:rPr lang="en-US" altLang="zh-TW" b="1"/>
              <a:t>Intersector</a:t>
            </a:r>
            <a:endParaRPr lang="en-US" altLang="zh-TW"/>
          </a:p>
          <a:p>
            <a:r>
              <a:rPr lang="en-US" altLang="zh-TW" b="1"/>
              <a:t>Shader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267</TotalTime>
  <Words>264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Capsules</vt:lpstr>
      <vt:lpstr>Ray Tracing by GPU</vt:lpstr>
      <vt:lpstr>Outline</vt:lpstr>
      <vt:lpstr>Introduction to Ray Tracing</vt:lpstr>
      <vt:lpstr>Why Use Programmable Graphics Cards</vt:lpstr>
      <vt:lpstr>Approach I</vt:lpstr>
      <vt:lpstr>Approach II</vt:lpstr>
      <vt:lpstr>Graphics Hardware</vt:lpstr>
      <vt:lpstr>Graphics Pipeline</vt:lpstr>
      <vt:lpstr>Ray Tracing Kernels</vt:lpstr>
      <vt:lpstr>Traverser</vt:lpstr>
      <vt:lpstr>Intersector</vt:lpstr>
      <vt:lpstr>Shader</vt:lpstr>
      <vt:lpstr>Streaming Ray Tracing</vt:lpstr>
      <vt:lpstr>Pixel Shader Architecture</vt:lpstr>
      <vt:lpstr>Discussion</vt:lpstr>
    </vt:vector>
  </TitlesOfParts>
  <Company>NTUCSIE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GPU-Based Nonlinear Ray Tracing</dc:title>
  <dc:creator>Office 2003</dc:creator>
  <cp:lastModifiedBy>Ming Ouhyoung</cp:lastModifiedBy>
  <cp:revision>65</cp:revision>
  <dcterms:created xsi:type="dcterms:W3CDTF">2005-06-06T09:45:07Z</dcterms:created>
  <dcterms:modified xsi:type="dcterms:W3CDTF">2012-03-12T23:45:41Z</dcterms:modified>
</cp:coreProperties>
</file>