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5" r:id="rId1"/>
  </p:sldMasterIdLst>
  <p:sldIdLst>
    <p:sldId id="256" r:id="rId2"/>
    <p:sldId id="260" r:id="rId3"/>
    <p:sldId id="271" r:id="rId4"/>
    <p:sldId id="270" r:id="rId5"/>
    <p:sldId id="257" r:id="rId6"/>
    <p:sldId id="259" r:id="rId7"/>
    <p:sldId id="261" r:id="rId8"/>
    <p:sldId id="264" r:id="rId9"/>
    <p:sldId id="269" r:id="rId10"/>
    <p:sldId id="265" r:id="rId11"/>
    <p:sldId id="266" r:id="rId12"/>
    <p:sldId id="267" r:id="rId13"/>
    <p:sldId id="262" r:id="rId14"/>
    <p:sldId id="268" r:id="rId15"/>
    <p:sldId id="263" r:id="rId16"/>
  </p:sldIdLst>
  <p:sldSz cx="9144000" cy="6858000" type="screen4x3"/>
  <p:notesSz cx="6858000" cy="9144000"/>
  <p:defaultTextStyle>
    <a:defPPr>
      <a:defRPr lang="zh-TW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2" d="100"/>
          <a:sy n="42" d="100"/>
        </p:scale>
        <p:origin x="-104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554" name="Group 2"/>
          <p:cNvGrpSpPr>
            <a:grpSpLocks/>
          </p:cNvGrpSpPr>
          <p:nvPr/>
        </p:nvGrpSpPr>
        <p:grpSpPr bwMode="auto">
          <a:xfrm>
            <a:off x="0" y="0"/>
            <a:ext cx="5867400" cy="6858000"/>
            <a:chOff x="0" y="0"/>
            <a:chExt cx="3696" cy="4320"/>
          </a:xfrm>
        </p:grpSpPr>
        <p:sp>
          <p:nvSpPr>
            <p:cNvPr id="23555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2880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zh-TW" altLang="zh-TW" sz="2400">
                <a:latin typeface="Times New Roman" pitchFamily="18" charset="0"/>
              </a:endParaRPr>
            </a:p>
          </p:txBody>
        </p:sp>
        <p:sp>
          <p:nvSpPr>
            <p:cNvPr id="23556" name="AutoShape 4"/>
            <p:cNvSpPr>
              <a:spLocks noChangeArrowheads="1"/>
            </p:cNvSpPr>
            <p:nvPr/>
          </p:nvSpPr>
          <p:spPr bwMode="white">
            <a:xfrm>
              <a:off x="432" y="624"/>
              <a:ext cx="3264" cy="120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zh-TW" altLang="zh-TW" sz="2400">
                <a:latin typeface="Times New Roman" pitchFamily="18" charset="0"/>
              </a:endParaRPr>
            </a:p>
          </p:txBody>
        </p:sp>
      </p:grpSp>
      <p:grpSp>
        <p:nvGrpSpPr>
          <p:cNvPr id="23557" name="Group 5"/>
          <p:cNvGrpSpPr>
            <a:grpSpLocks/>
          </p:cNvGrpSpPr>
          <p:nvPr/>
        </p:nvGrpSpPr>
        <p:grpSpPr bwMode="auto">
          <a:xfrm>
            <a:off x="3632200" y="4889500"/>
            <a:ext cx="4876800" cy="319088"/>
            <a:chOff x="2288" y="3080"/>
            <a:chExt cx="3072" cy="201"/>
          </a:xfrm>
        </p:grpSpPr>
        <p:sp>
          <p:nvSpPr>
            <p:cNvPr id="23558" name="AutoShape 6"/>
            <p:cNvSpPr>
              <a:spLocks noChangeArrowheads="1"/>
            </p:cNvSpPr>
            <p:nvPr/>
          </p:nvSpPr>
          <p:spPr bwMode="auto">
            <a:xfrm flipH="1">
              <a:off x="2288" y="3080"/>
              <a:ext cx="2914" cy="200"/>
            </a:xfrm>
            <a:prstGeom prst="roundRect">
              <a:avLst>
                <a:gd name="adj" fmla="val 0"/>
              </a:avLst>
            </a:prstGeom>
            <a:solidFill>
              <a:schemeClr val="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23559" name="AutoShape 7"/>
            <p:cNvSpPr>
              <a:spLocks noChangeArrowheads="1"/>
            </p:cNvSpPr>
            <p:nvPr/>
          </p:nvSpPr>
          <p:spPr bwMode="auto">
            <a:xfrm>
              <a:off x="5196" y="3080"/>
              <a:ext cx="164" cy="201"/>
            </a:xfrm>
            <a:prstGeom prst="flowChartDelay">
              <a:avLst/>
            </a:prstGeom>
            <a:solidFill>
              <a:schemeClr val="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</p:grpSp>
      <p:sp>
        <p:nvSpPr>
          <p:cNvPr id="23560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4673600" y="2927350"/>
            <a:ext cx="4013200" cy="1822450"/>
          </a:xfrm>
        </p:spPr>
        <p:txBody>
          <a:bodyPr anchor="b"/>
          <a:lstStyle>
            <a:lvl1pPr marL="0" indent="0">
              <a:buFont typeface="Wingdings" pitchFamily="2" charset="2"/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23561" name="Rectangle 9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altLang="zh-TW"/>
          </a:p>
        </p:txBody>
      </p:sp>
      <p:sp>
        <p:nvSpPr>
          <p:cNvPr id="23562" name="Rectangle 10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 altLang="zh-TW"/>
          </a:p>
        </p:txBody>
      </p:sp>
      <p:sp>
        <p:nvSpPr>
          <p:cNvPr id="23563" name="Rectangle 11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6200" y="6248400"/>
            <a:ext cx="587375" cy="488950"/>
          </a:xfrm>
        </p:spPr>
        <p:txBody>
          <a:bodyPr anchorCtr="0"/>
          <a:lstStyle>
            <a:lvl1pPr>
              <a:defRPr/>
            </a:lvl1pPr>
          </a:lstStyle>
          <a:p>
            <a:fld id="{95F7599C-9C89-4949-8BC2-F89562AB7BC8}" type="slidenum">
              <a:rPr lang="en-US" altLang="zh-TW"/>
              <a:pPr/>
              <a:t>‹#›</a:t>
            </a:fld>
            <a:endParaRPr lang="en-US" altLang="zh-TW"/>
          </a:p>
        </p:txBody>
      </p:sp>
      <p:sp>
        <p:nvSpPr>
          <p:cNvPr id="23564" name="AutoShape 1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990600"/>
            <a:ext cx="8229600" cy="1905000"/>
          </a:xfrm>
          <a:prstGeom prst="roundRect">
            <a:avLst>
              <a:gd name="adj" fmla="val 50000"/>
            </a:avLst>
          </a:prstGeo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40A5A5-D4B0-4E0F-BC31-13EA032B7421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05600" y="762000"/>
            <a:ext cx="1981200" cy="5324475"/>
          </a:xfrm>
        </p:spPr>
        <p:txBody>
          <a:bodyPr vert="eaVert"/>
          <a:lstStyle/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762000"/>
            <a:ext cx="5791200" cy="5324475"/>
          </a:xfrm>
        </p:spPr>
        <p:txBody>
          <a:bodyPr vert="eaVert"/>
          <a:lstStyle/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215EAFC-F608-4AB5-A287-6486405AA968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9FCC8D-27AE-4815-8E22-9690DF0FBB81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2E0720C-401E-4F60-999A-77BD25C54EC0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2362200"/>
            <a:ext cx="3770313" cy="3724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0913" y="2362200"/>
            <a:ext cx="3770312" cy="3724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83FDE14-CF53-49A3-8B5E-A827DE7D4B04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2C881BC-1216-4969-93A7-BB1EDC6F2C13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C62EEB2-8ABA-4B91-9D62-7CA38B95A10B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C884540-1E7F-44B7-93AE-106A67344E1E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FDD24E-0B26-4E50-8B96-E3683C1F7AE8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61D5A9-64CC-45A0-8772-E373A279250E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530" name="Group 2"/>
          <p:cNvGrpSpPr>
            <a:grpSpLocks/>
          </p:cNvGrpSpPr>
          <p:nvPr/>
        </p:nvGrpSpPr>
        <p:grpSpPr bwMode="auto">
          <a:xfrm>
            <a:off x="0" y="0"/>
            <a:ext cx="7620000" cy="6858000"/>
            <a:chOff x="0" y="0"/>
            <a:chExt cx="4800" cy="4320"/>
          </a:xfrm>
        </p:grpSpPr>
        <p:grpSp>
          <p:nvGrpSpPr>
            <p:cNvPr id="22531" name="Group 3"/>
            <p:cNvGrpSpPr>
              <a:grpSpLocks/>
            </p:cNvGrpSpPr>
            <p:nvPr userDrawn="1"/>
          </p:nvGrpSpPr>
          <p:grpSpPr bwMode="auto">
            <a:xfrm>
              <a:off x="0" y="0"/>
              <a:ext cx="2016" cy="4320"/>
              <a:chOff x="0" y="0"/>
              <a:chExt cx="2016" cy="4320"/>
            </a:xfrm>
          </p:grpSpPr>
          <p:sp>
            <p:nvSpPr>
              <p:cNvPr id="22532" name="Rectangle 4"/>
              <p:cNvSpPr>
                <a:spLocks noChangeArrowheads="1"/>
              </p:cNvSpPr>
              <p:nvPr userDrawn="1"/>
            </p:nvSpPr>
            <p:spPr bwMode="auto">
              <a:xfrm>
                <a:off x="0" y="0"/>
                <a:ext cx="480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sp>
            <p:nvSpPr>
              <p:cNvPr id="22533" name="Freeform 5"/>
              <p:cNvSpPr>
                <a:spLocks/>
              </p:cNvSpPr>
              <p:nvPr userDrawn="1"/>
            </p:nvSpPr>
            <p:spPr bwMode="auto">
              <a:xfrm>
                <a:off x="288" y="0"/>
                <a:ext cx="1728" cy="735"/>
              </a:xfrm>
              <a:custGeom>
                <a:avLst/>
                <a:gdLst/>
                <a:ahLst/>
                <a:cxnLst>
                  <a:cxn ang="0">
                    <a:pos x="1728" y="0"/>
                  </a:cxn>
                  <a:cxn ang="0">
                    <a:pos x="1728" y="480"/>
                  </a:cxn>
                  <a:cxn ang="0">
                    <a:pos x="380" y="482"/>
                  </a:cxn>
                  <a:cxn ang="0">
                    <a:pos x="354" y="480"/>
                  </a:cxn>
                  <a:cxn ang="0">
                    <a:pos x="308" y="489"/>
                  </a:cxn>
                  <a:cxn ang="0">
                    <a:pos x="246" y="531"/>
                  </a:cxn>
                  <a:cxn ang="0">
                    <a:pos x="206" y="597"/>
                  </a:cxn>
                  <a:cxn ang="0">
                    <a:pos x="192" y="666"/>
                  </a:cxn>
                  <a:cxn ang="0">
                    <a:pos x="192" y="735"/>
                  </a:cxn>
                  <a:cxn ang="0">
                    <a:pos x="0" y="735"/>
                  </a:cxn>
                  <a:cxn ang="0">
                    <a:pos x="0" y="480"/>
                  </a:cxn>
                  <a:cxn ang="0">
                    <a:pos x="0" y="0"/>
                  </a:cxn>
                  <a:cxn ang="0">
                    <a:pos x="1728" y="0"/>
                  </a:cxn>
                </a:cxnLst>
                <a:rect l="0" t="0" r="r" b="b"/>
                <a:pathLst>
                  <a:path w="1728" h="735">
                    <a:moveTo>
                      <a:pt x="1728" y="0"/>
                    </a:moveTo>
                    <a:lnTo>
                      <a:pt x="1728" y="480"/>
                    </a:lnTo>
                    <a:lnTo>
                      <a:pt x="380" y="482"/>
                    </a:lnTo>
                    <a:lnTo>
                      <a:pt x="354" y="480"/>
                    </a:lnTo>
                    <a:lnTo>
                      <a:pt x="308" y="489"/>
                    </a:lnTo>
                    <a:cubicBezTo>
                      <a:pt x="290" y="498"/>
                      <a:pt x="263" y="513"/>
                      <a:pt x="246" y="531"/>
                    </a:cubicBezTo>
                    <a:cubicBezTo>
                      <a:pt x="229" y="549"/>
                      <a:pt x="215" y="574"/>
                      <a:pt x="206" y="597"/>
                    </a:cubicBezTo>
                    <a:cubicBezTo>
                      <a:pt x="197" y="620"/>
                      <a:pt x="194" y="643"/>
                      <a:pt x="192" y="666"/>
                    </a:cubicBezTo>
                    <a:lnTo>
                      <a:pt x="192" y="735"/>
                    </a:lnTo>
                    <a:lnTo>
                      <a:pt x="0" y="735"/>
                    </a:lnTo>
                    <a:lnTo>
                      <a:pt x="0" y="480"/>
                    </a:lnTo>
                    <a:lnTo>
                      <a:pt x="0" y="0"/>
                    </a:lnTo>
                    <a:lnTo>
                      <a:pt x="1728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 cap="flat" cmpd="sng">
                <a:noFill/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wrap="none"/>
              <a:lstStyle/>
              <a:p>
                <a:endParaRPr lang="zh-TW" altLang="en-US"/>
              </a:p>
            </p:txBody>
          </p:sp>
        </p:grpSp>
        <p:grpSp>
          <p:nvGrpSpPr>
            <p:cNvPr id="22534" name="Group 6"/>
            <p:cNvGrpSpPr>
              <a:grpSpLocks/>
            </p:cNvGrpSpPr>
            <p:nvPr/>
          </p:nvGrpSpPr>
          <p:grpSpPr bwMode="auto">
            <a:xfrm>
              <a:off x="144" y="1248"/>
              <a:ext cx="4656" cy="201"/>
              <a:chOff x="144" y="1248"/>
              <a:chExt cx="4656" cy="201"/>
            </a:xfrm>
          </p:grpSpPr>
          <p:sp>
            <p:nvSpPr>
              <p:cNvPr id="22535" name="AutoShape 7"/>
              <p:cNvSpPr>
                <a:spLocks noChangeArrowheads="1"/>
              </p:cNvSpPr>
              <p:nvPr/>
            </p:nvSpPr>
            <p:spPr bwMode="auto">
              <a:xfrm>
                <a:off x="384" y="1248"/>
                <a:ext cx="4416" cy="200"/>
              </a:xfrm>
              <a:prstGeom prst="roundRect">
                <a:avLst>
                  <a:gd name="adj" fmla="val 0"/>
                </a:avLst>
              </a:prstGeom>
              <a:solidFill>
                <a:schemeClr val="hlink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sp>
            <p:nvSpPr>
              <p:cNvPr id="22536" name="AutoShape 8"/>
              <p:cNvSpPr>
                <a:spLocks noChangeArrowheads="1"/>
              </p:cNvSpPr>
              <p:nvPr/>
            </p:nvSpPr>
            <p:spPr bwMode="auto">
              <a:xfrm flipH="1">
                <a:off x="144" y="1248"/>
                <a:ext cx="248" cy="201"/>
              </a:xfrm>
              <a:prstGeom prst="flowChartDelay">
                <a:avLst/>
              </a:prstGeom>
              <a:solidFill>
                <a:schemeClr val="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TW" altLang="en-US"/>
              </a:p>
            </p:txBody>
          </p:sp>
        </p:grpSp>
      </p:grpSp>
      <p:sp>
        <p:nvSpPr>
          <p:cNvPr id="22537" name="AutoShape 9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762000"/>
            <a:ext cx="7924800" cy="1143000"/>
          </a:xfrm>
          <a:prstGeom prst="roundRect">
            <a:avLst>
              <a:gd name="adj" fmla="val 21667"/>
            </a:avLst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2253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2362200"/>
            <a:ext cx="7693025" cy="3724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22539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438400" y="6248400"/>
            <a:ext cx="2130425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0" sz="1400"/>
            </a:lvl1pPr>
          </a:lstStyle>
          <a:p>
            <a:endParaRPr lang="en-US" altLang="zh-TW"/>
          </a:p>
        </p:txBody>
      </p:sp>
      <p:sp>
        <p:nvSpPr>
          <p:cNvPr id="22540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791200" y="6248400"/>
            <a:ext cx="2897188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kumimoji="0" sz="1400"/>
            </a:lvl1pPr>
          </a:lstStyle>
          <a:p>
            <a:endParaRPr lang="en-US" altLang="zh-TW"/>
          </a:p>
        </p:txBody>
      </p:sp>
      <p:sp>
        <p:nvSpPr>
          <p:cNvPr id="22541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1" compatLnSpc="1">
            <a:prstTxWarp prst="textNoShape">
              <a:avLst/>
            </a:prstTxWarp>
          </a:bodyPr>
          <a:lstStyle>
            <a:lvl1pPr>
              <a:defRPr kumimoji="0" sz="2600" b="1">
                <a:solidFill>
                  <a:schemeClr val="bg1"/>
                </a:solidFill>
              </a:defRPr>
            </a:lvl1pPr>
          </a:lstStyle>
          <a:p>
            <a:fld id="{A8F0720C-C8DB-45FC-AC4A-C0A95DC601F8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</p:sldLayoutIdLst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kumimoji="1" sz="36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kumimoji="1" sz="3600" b="1">
          <a:solidFill>
            <a:schemeClr val="tx2"/>
          </a:solidFill>
          <a:latin typeface="Arial" charset="0"/>
          <a:ea typeface="新細明體" pitchFamily="18" charset="-12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kumimoji="1" sz="3600" b="1">
          <a:solidFill>
            <a:schemeClr val="tx2"/>
          </a:solidFill>
          <a:latin typeface="Arial" charset="0"/>
          <a:ea typeface="新細明體" pitchFamily="18" charset="-12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kumimoji="1" sz="3600" b="1">
          <a:solidFill>
            <a:schemeClr val="tx2"/>
          </a:solidFill>
          <a:latin typeface="Arial" charset="0"/>
          <a:ea typeface="新細明體" pitchFamily="18" charset="-12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kumimoji="1" sz="3600" b="1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kumimoji="1" sz="3600" b="1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kumimoji="1" sz="3600" b="1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kumimoji="1" sz="3600" b="1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kumimoji="1" sz="3600" b="1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kumimoji="1"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Char char="–"/>
        <a:defRPr kumimoji="1" sz="2400">
          <a:solidFill>
            <a:schemeClr val="tx1"/>
          </a:solidFill>
          <a:latin typeface="+mn-lt"/>
          <a:ea typeface="+mn-ea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kumimoji="1" sz="2000">
          <a:solidFill>
            <a:schemeClr val="tx1"/>
          </a:solidFill>
          <a:latin typeface="+mn-lt"/>
          <a:ea typeface="+mn-ea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0000"/>
        <a:buChar char="–"/>
        <a:defRPr kumimoji="1">
          <a:solidFill>
            <a:schemeClr val="tx1"/>
          </a:solidFill>
          <a:latin typeface="+mn-lt"/>
          <a:ea typeface="+mn-ea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 kumimoji="1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 kumimoji="1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 kumimoji="1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 kumimoji="1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 kumimoji="1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AutoShap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TW" b="0"/>
              <a:t>Ray Tracing by GPU</a:t>
            </a:r>
            <a:endParaRPr lang="en-US" altLang="zh-TW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en-US" altLang="zh-TW" dirty="0" smtClean="0"/>
              <a:t>Ming </a:t>
            </a:r>
            <a:r>
              <a:rPr lang="en-US" altLang="zh-TW" dirty="0" err="1" smtClean="0"/>
              <a:t>Ouhyoung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zh-TW"/>
              <a:t>Traverser</a:t>
            </a:r>
          </a:p>
        </p:txBody>
      </p:sp>
      <p:pic>
        <p:nvPicPr>
          <p:cNvPr id="39940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33600" y="2438400"/>
            <a:ext cx="5457825" cy="34734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Intersector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/>
              <a:t>Test ray intersections with all the triangles contained in the voxel.</a:t>
            </a:r>
          </a:p>
          <a:p>
            <a:r>
              <a:rPr lang="en-US" altLang="zh-TW"/>
              <a:t>2 types of output:</a:t>
            </a:r>
          </a:p>
          <a:p>
            <a:pPr lvl="1"/>
            <a:r>
              <a:rPr lang="en-US" altLang="zh-TW"/>
              <a:t>If hit then output the ray and the triangle for shading.</a:t>
            </a:r>
          </a:p>
          <a:p>
            <a:pPr lvl="1"/>
            <a:r>
              <a:rPr lang="en-US" altLang="zh-TW"/>
              <a:t>else pass the ray back to the Traverser and the search continues.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Shader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/>
              <a:t>If a ray terminates at this hit, then the color is written to the accumulated image.</a:t>
            </a:r>
          </a:p>
          <a:p>
            <a:r>
              <a:rPr lang="en-US" altLang="zh-TW"/>
              <a:t>may generate shadow or secondary rays and  pass them back to the traversal stage.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zh-TW"/>
              <a:t>Streaming Ray Tracing</a:t>
            </a:r>
          </a:p>
        </p:txBody>
      </p:sp>
      <p:pic>
        <p:nvPicPr>
          <p:cNvPr id="35844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71800" y="2362200"/>
            <a:ext cx="3446463" cy="417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Pixel Shader Architecture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b="1"/>
              <a:t>Multipass Architecture</a:t>
            </a:r>
          </a:p>
          <a:p>
            <a:pPr lvl="1"/>
            <a:r>
              <a:rPr lang="en-US" altLang="zh-TW"/>
              <a:t>Branching is implemented by loop</a:t>
            </a:r>
          </a:p>
          <a:p>
            <a:r>
              <a:rPr lang="en-US" altLang="zh-TW" b="1"/>
              <a:t>Branching Architecture</a:t>
            </a:r>
          </a:p>
          <a:p>
            <a:pPr lvl="1"/>
            <a:r>
              <a:rPr lang="en-US" altLang="zh-TW"/>
              <a:t>requires only a single pass.</a:t>
            </a:r>
          </a:p>
          <a:p>
            <a:pPr lvl="1"/>
            <a:r>
              <a:rPr lang="en-US" altLang="zh-TW"/>
              <a:t>requires significantly less bandwidth, and is compute-limited.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Discussion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/>
              <a:t>Acceleration data structures</a:t>
            </a:r>
          </a:p>
          <a:p>
            <a:pPr lvl="1"/>
            <a:r>
              <a:rPr lang="en-US" altLang="zh-TW"/>
              <a:t>Static vs. Dynamic scenes</a:t>
            </a:r>
          </a:p>
          <a:p>
            <a:r>
              <a:rPr lang="en-US" altLang="zh-TW"/>
              <a:t>Multipass vs. Branching</a:t>
            </a:r>
          </a:p>
          <a:p>
            <a:r>
              <a:rPr lang="en-US" altLang="zh-TW"/>
              <a:t>CPU vs. GPU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Outline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/>
              <a:t>Introduction</a:t>
            </a:r>
          </a:p>
          <a:p>
            <a:r>
              <a:rPr lang="en-US" altLang="zh-TW"/>
              <a:t>Graphics Hardware</a:t>
            </a:r>
          </a:p>
          <a:p>
            <a:r>
              <a:rPr lang="en-US" altLang="zh-TW"/>
              <a:t>Streaming Ray Tracing</a:t>
            </a:r>
          </a:p>
          <a:p>
            <a:r>
              <a:rPr lang="en-US" altLang="zh-TW"/>
              <a:t>Discussion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zh-TW"/>
              <a:t>Introduction to Ray Tracing</a:t>
            </a:r>
          </a:p>
        </p:txBody>
      </p:sp>
      <p:pic>
        <p:nvPicPr>
          <p:cNvPr id="46087" name="Picture 7" descr="RTfigure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57800" y="2438400"/>
            <a:ext cx="2638425" cy="1771650"/>
          </a:xfrm>
          <a:prstGeom prst="rect">
            <a:avLst/>
          </a:prstGeom>
          <a:noFill/>
        </p:spPr>
      </p:pic>
      <p:pic>
        <p:nvPicPr>
          <p:cNvPr id="46089" name="Picture 9" descr="RTfigure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57800" y="4419600"/>
            <a:ext cx="2486025" cy="1619250"/>
          </a:xfrm>
          <a:prstGeom prst="rect">
            <a:avLst/>
          </a:prstGeom>
          <a:noFill/>
        </p:spPr>
      </p:pic>
      <p:sp>
        <p:nvSpPr>
          <p:cNvPr id="46090" name="Line 10"/>
          <p:cNvSpPr>
            <a:spLocks noChangeShapeType="1"/>
          </p:cNvSpPr>
          <p:nvPr/>
        </p:nvSpPr>
        <p:spPr bwMode="auto">
          <a:xfrm>
            <a:off x="5867400" y="2895600"/>
            <a:ext cx="1371600" cy="914400"/>
          </a:xfrm>
          <a:prstGeom prst="line">
            <a:avLst/>
          </a:prstGeom>
          <a:noFill/>
          <a:ln w="76200">
            <a:solidFill>
              <a:srgbClr val="FF3300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zh-TW" altLang="en-US"/>
          </a:p>
        </p:txBody>
      </p:sp>
      <p:sp>
        <p:nvSpPr>
          <p:cNvPr id="46091" name="Line 11"/>
          <p:cNvSpPr>
            <a:spLocks noChangeShapeType="1"/>
          </p:cNvSpPr>
          <p:nvPr/>
        </p:nvSpPr>
        <p:spPr bwMode="auto">
          <a:xfrm flipH="1">
            <a:off x="5943600" y="2895600"/>
            <a:ext cx="1295400" cy="838200"/>
          </a:xfrm>
          <a:prstGeom prst="line">
            <a:avLst/>
          </a:prstGeom>
          <a:noFill/>
          <a:ln w="76200">
            <a:solidFill>
              <a:srgbClr val="FF3300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zh-TW" altLang="en-US"/>
          </a:p>
        </p:txBody>
      </p:sp>
      <p:pic>
        <p:nvPicPr>
          <p:cNvPr id="46092" name="Picture 12" descr="primaryray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600200" y="2667000"/>
            <a:ext cx="3429000" cy="28416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z="2800" dirty="0"/>
              <a:t>Why </a:t>
            </a:r>
            <a:r>
              <a:rPr lang="en-US" altLang="zh-TW" sz="2800" dirty="0" smtClean="0"/>
              <a:t>Use </a:t>
            </a:r>
            <a:r>
              <a:rPr lang="en-US" altLang="zh-TW" sz="2800" dirty="0"/>
              <a:t>Programmable Graphics Cards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/>
              <a:t>GPU vs. Chips specialized for ray tracing</a:t>
            </a:r>
          </a:p>
          <a:p>
            <a:pPr lvl="1"/>
            <a:r>
              <a:rPr lang="en-US" altLang="zh-TW"/>
              <a:t>For the goal of providing maximum performance at the lowest cost, GPU can perform CPU-based algorithms without requiring fundamentally new hardware.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Approach I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/>
              <a:t>The Ray Engine [Graphics Hardware, 2002]</a:t>
            </a:r>
          </a:p>
          <a:p>
            <a:pPr lvl="1"/>
            <a:r>
              <a:rPr lang="en-US" altLang="zh-TW"/>
              <a:t>use textures to hold the model and ray data</a:t>
            </a:r>
          </a:p>
          <a:p>
            <a:pPr lvl="1"/>
            <a:r>
              <a:rPr lang="en-US" altLang="zh-TW"/>
              <a:t>use pixel shader to compute the intersection test</a:t>
            </a:r>
          </a:p>
          <a:p>
            <a:pPr lvl="1"/>
            <a:r>
              <a:rPr lang="en-US" altLang="zh-TW"/>
              <a:t>the result are read back on to the AGP bus (bottleneck)</a:t>
            </a:r>
          </a:p>
          <a:p>
            <a:endParaRPr lang="en-US" altLang="zh-TW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Approach II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/>
              <a:t>Ray Tracing on Programmable Graphics Hardware</a:t>
            </a:r>
            <a:br>
              <a:rPr lang="en-US" altLang="zh-TW"/>
            </a:br>
            <a:r>
              <a:rPr lang="en-US" altLang="zh-TW"/>
              <a:t>[ACM Transactions on Graphics, 2002]</a:t>
            </a:r>
          </a:p>
          <a:p>
            <a:pPr lvl="1"/>
            <a:r>
              <a:rPr lang="en-US" altLang="zh-TW"/>
              <a:t>view a GPU as a general-purpose parallel/streaming processor</a:t>
            </a:r>
          </a:p>
          <a:p>
            <a:pPr lvl="1"/>
            <a:r>
              <a:rPr lang="en-US" altLang="zh-TW"/>
              <a:t>map ray tracing onto a streaming model of computation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zh-TW"/>
              <a:t>Graphics Hardware</a:t>
            </a:r>
          </a:p>
        </p:txBody>
      </p:sp>
      <p:pic>
        <p:nvPicPr>
          <p:cNvPr id="34820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0" y="2895600"/>
            <a:ext cx="8153400" cy="22463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zh-TW"/>
              <a:t>Graphics Pipeline</a:t>
            </a:r>
          </a:p>
        </p:txBody>
      </p:sp>
      <p:pic>
        <p:nvPicPr>
          <p:cNvPr id="37894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657600" y="2590800"/>
            <a:ext cx="1965325" cy="35972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</p:pic>
      <p:sp>
        <p:nvSpPr>
          <p:cNvPr id="37895" name="Line 7"/>
          <p:cNvSpPr>
            <a:spLocks noChangeShapeType="1"/>
          </p:cNvSpPr>
          <p:nvPr/>
        </p:nvSpPr>
        <p:spPr bwMode="auto">
          <a:xfrm>
            <a:off x="3657600" y="4953000"/>
            <a:ext cx="0" cy="457200"/>
          </a:xfrm>
          <a:prstGeom prst="line">
            <a:avLst/>
          </a:prstGeom>
          <a:noFill/>
          <a:ln w="76200">
            <a:solidFill>
              <a:srgbClr val="FF3300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zh-TW" altLang="en-US"/>
          </a:p>
        </p:txBody>
      </p:sp>
      <p:sp>
        <p:nvSpPr>
          <p:cNvPr id="37896" name="Line 8"/>
          <p:cNvSpPr>
            <a:spLocks noChangeShapeType="1"/>
          </p:cNvSpPr>
          <p:nvPr/>
        </p:nvSpPr>
        <p:spPr bwMode="auto">
          <a:xfrm flipH="1">
            <a:off x="3657600" y="5410200"/>
            <a:ext cx="1981200" cy="0"/>
          </a:xfrm>
          <a:prstGeom prst="line">
            <a:avLst/>
          </a:prstGeom>
          <a:noFill/>
          <a:ln w="76200">
            <a:solidFill>
              <a:srgbClr val="FF3300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zh-TW" altLang="en-US"/>
          </a:p>
        </p:txBody>
      </p:sp>
      <p:sp>
        <p:nvSpPr>
          <p:cNvPr id="37897" name="Line 9"/>
          <p:cNvSpPr>
            <a:spLocks noChangeShapeType="1"/>
          </p:cNvSpPr>
          <p:nvPr/>
        </p:nvSpPr>
        <p:spPr bwMode="auto">
          <a:xfrm>
            <a:off x="5638800" y="4953000"/>
            <a:ext cx="0" cy="457200"/>
          </a:xfrm>
          <a:prstGeom prst="line">
            <a:avLst/>
          </a:prstGeom>
          <a:noFill/>
          <a:ln w="76200">
            <a:solidFill>
              <a:srgbClr val="FF3300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zh-TW" altLang="en-US"/>
          </a:p>
        </p:txBody>
      </p:sp>
      <p:sp>
        <p:nvSpPr>
          <p:cNvPr id="37898" name="Line 10"/>
          <p:cNvSpPr>
            <a:spLocks noChangeShapeType="1"/>
          </p:cNvSpPr>
          <p:nvPr/>
        </p:nvSpPr>
        <p:spPr bwMode="auto">
          <a:xfrm>
            <a:off x="3657600" y="4953000"/>
            <a:ext cx="1981200" cy="0"/>
          </a:xfrm>
          <a:prstGeom prst="line">
            <a:avLst/>
          </a:prstGeom>
          <a:noFill/>
          <a:ln w="76200">
            <a:solidFill>
              <a:srgbClr val="FF3300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Ray Tracing Kernels</a:t>
            </a:r>
            <a:endParaRPr lang="en-US" altLang="zh-TW" b="0"/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b="1"/>
              <a:t>Eye Ray Generator</a:t>
            </a:r>
          </a:p>
          <a:p>
            <a:pPr lvl="1"/>
            <a:r>
              <a:rPr lang="en-US" altLang="zh-TW"/>
              <a:t>produces a stream of viewing rays (pixels)</a:t>
            </a:r>
          </a:p>
          <a:p>
            <a:r>
              <a:rPr lang="en-US" altLang="zh-TW" b="1"/>
              <a:t>Traverser</a:t>
            </a:r>
          </a:p>
          <a:p>
            <a:pPr lvl="1"/>
            <a:r>
              <a:rPr lang="en-US" altLang="zh-TW"/>
              <a:t>steps rays through the grid until the ray encounters a voxel containing triangles.</a:t>
            </a:r>
          </a:p>
          <a:p>
            <a:r>
              <a:rPr lang="en-US" altLang="zh-TW" b="1"/>
              <a:t>Intersector</a:t>
            </a:r>
            <a:endParaRPr lang="en-US" altLang="zh-TW"/>
          </a:p>
          <a:p>
            <a:r>
              <a:rPr lang="en-US" altLang="zh-TW" b="1"/>
              <a:t>Shader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apsules">
  <a:themeElements>
    <a:clrScheme name="Capsules 1">
      <a:dk1>
        <a:srgbClr val="003366"/>
      </a:dk1>
      <a:lt1>
        <a:srgbClr val="FFFFFF"/>
      </a:lt1>
      <a:dk2>
        <a:srgbClr val="006666"/>
      </a:dk2>
      <a:lt2>
        <a:srgbClr val="666699"/>
      </a:lt2>
      <a:accent1>
        <a:srgbClr val="33CCCC"/>
      </a:accent1>
      <a:accent2>
        <a:srgbClr val="99CC99"/>
      </a:accent2>
      <a:accent3>
        <a:srgbClr val="FFFFFF"/>
      </a:accent3>
      <a:accent4>
        <a:srgbClr val="002A56"/>
      </a:accent4>
      <a:accent5>
        <a:srgbClr val="ADE2E2"/>
      </a:accent5>
      <a:accent6>
        <a:srgbClr val="8AB98A"/>
      </a:accent6>
      <a:hlink>
        <a:srgbClr val="003366"/>
      </a:hlink>
      <a:folHlink>
        <a:srgbClr val="CC99FF"/>
      </a:folHlink>
    </a:clrScheme>
    <a:fontScheme name="Capsules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lnDef>
  </a:objectDefaults>
  <a:extraClrSchemeLst>
    <a:extraClrScheme>
      <a:clrScheme name="Capsules 1">
        <a:dk1>
          <a:srgbClr val="003366"/>
        </a:dk1>
        <a:lt1>
          <a:srgbClr val="FFFFFF"/>
        </a:lt1>
        <a:dk2>
          <a:srgbClr val="006666"/>
        </a:dk2>
        <a:lt2>
          <a:srgbClr val="666699"/>
        </a:lt2>
        <a:accent1>
          <a:srgbClr val="33CCCC"/>
        </a:accent1>
        <a:accent2>
          <a:srgbClr val="99CC99"/>
        </a:accent2>
        <a:accent3>
          <a:srgbClr val="FFFFFF"/>
        </a:accent3>
        <a:accent4>
          <a:srgbClr val="002A56"/>
        </a:accent4>
        <a:accent5>
          <a:srgbClr val="ADE2E2"/>
        </a:accent5>
        <a:accent6>
          <a:srgbClr val="8AB98A"/>
        </a:accent6>
        <a:hlink>
          <a:srgbClr val="003366"/>
        </a:hlink>
        <a:folHlink>
          <a:srgbClr val="CC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2">
        <a:dk1>
          <a:srgbClr val="000000"/>
        </a:dk1>
        <a:lt1>
          <a:srgbClr val="FFFFFF"/>
        </a:lt1>
        <a:dk2>
          <a:srgbClr val="000000"/>
        </a:dk2>
        <a:lt2>
          <a:srgbClr val="808000"/>
        </a:lt2>
        <a:accent1>
          <a:srgbClr val="FFCC99"/>
        </a:accent1>
        <a:accent2>
          <a:srgbClr val="99CC00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8AB900"/>
        </a:accent6>
        <a:hlink>
          <a:srgbClr val="336600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3">
        <a:dk1>
          <a:srgbClr val="006699"/>
        </a:dk1>
        <a:lt1>
          <a:srgbClr val="FFFFFF"/>
        </a:lt1>
        <a:dk2>
          <a:srgbClr val="6699FF"/>
        </a:dk2>
        <a:lt2>
          <a:srgbClr val="FFFFFF"/>
        </a:lt2>
        <a:accent1>
          <a:srgbClr val="33CCCC"/>
        </a:accent1>
        <a:accent2>
          <a:srgbClr val="006699"/>
        </a:accent2>
        <a:accent3>
          <a:srgbClr val="B8CAFF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99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4">
        <a:dk1>
          <a:srgbClr val="000000"/>
        </a:dk1>
        <a:lt1>
          <a:srgbClr val="FFFFFF"/>
        </a:lt1>
        <a:dk2>
          <a:srgbClr val="9900CC"/>
        </a:dk2>
        <a:lt2>
          <a:srgbClr val="006600"/>
        </a:lt2>
        <a:accent1>
          <a:srgbClr val="33CC33"/>
        </a:accent1>
        <a:accent2>
          <a:srgbClr val="FFCC66"/>
        </a:accent2>
        <a:accent3>
          <a:srgbClr val="FFFFFF"/>
        </a:accent3>
        <a:accent4>
          <a:srgbClr val="000000"/>
        </a:accent4>
        <a:accent5>
          <a:srgbClr val="ADE2AD"/>
        </a:accent5>
        <a:accent6>
          <a:srgbClr val="E7B95C"/>
        </a:accent6>
        <a:hlink>
          <a:srgbClr val="0033CC"/>
        </a:hlink>
        <a:folHlink>
          <a:srgbClr val="CC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5">
        <a:dk1>
          <a:srgbClr val="000066"/>
        </a:dk1>
        <a:lt1>
          <a:srgbClr val="FFFFFF"/>
        </a:lt1>
        <a:dk2>
          <a:srgbClr val="336699"/>
        </a:dk2>
        <a:lt2>
          <a:srgbClr val="FFFFEB"/>
        </a:lt2>
        <a:accent1>
          <a:srgbClr val="99CCFF"/>
        </a:accent1>
        <a:accent2>
          <a:srgbClr val="9999FF"/>
        </a:accent2>
        <a:accent3>
          <a:srgbClr val="ADB8CA"/>
        </a:accent3>
        <a:accent4>
          <a:srgbClr val="DADADA"/>
        </a:accent4>
        <a:accent5>
          <a:srgbClr val="CAE2FF"/>
        </a:accent5>
        <a:accent6>
          <a:srgbClr val="8A8AE7"/>
        </a:accent6>
        <a:hlink>
          <a:srgbClr val="CCCCFF"/>
        </a:hlink>
        <a:folHlink>
          <a:srgbClr val="C68D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6">
        <a:dk1>
          <a:srgbClr val="808000"/>
        </a:dk1>
        <a:lt1>
          <a:srgbClr val="FFFFFF"/>
        </a:lt1>
        <a:dk2>
          <a:srgbClr val="006666"/>
        </a:dk2>
        <a:lt2>
          <a:srgbClr val="FFFFFF"/>
        </a:lt2>
        <a:accent1>
          <a:srgbClr val="FFCC66"/>
        </a:accent1>
        <a:accent2>
          <a:srgbClr val="00ACA8"/>
        </a:accent2>
        <a:accent3>
          <a:srgbClr val="AAB8B8"/>
        </a:accent3>
        <a:accent4>
          <a:srgbClr val="DADADA"/>
        </a:accent4>
        <a:accent5>
          <a:srgbClr val="FFE2B8"/>
        </a:accent5>
        <a:accent6>
          <a:srgbClr val="009B98"/>
        </a:accent6>
        <a:hlink>
          <a:srgbClr val="CCCC00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7">
        <a:dk1>
          <a:srgbClr val="FFFFCC"/>
        </a:dk1>
        <a:lt1>
          <a:srgbClr val="FFFFFF"/>
        </a:lt1>
        <a:dk2>
          <a:srgbClr val="660033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B8AAAD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FFCC00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8">
        <a:dk1>
          <a:srgbClr val="FF0000"/>
        </a:dk1>
        <a:lt1>
          <a:srgbClr val="FFFFFF"/>
        </a:lt1>
        <a:dk2>
          <a:srgbClr val="000000"/>
        </a:dk2>
        <a:lt2>
          <a:srgbClr val="FFFFFF"/>
        </a:lt2>
        <a:accent1>
          <a:srgbClr val="FFCC00"/>
        </a:accent1>
        <a:accent2>
          <a:srgbClr val="CC3300"/>
        </a:accent2>
        <a:accent3>
          <a:srgbClr val="AAAAAA"/>
        </a:accent3>
        <a:accent4>
          <a:srgbClr val="DADADA"/>
        </a:accent4>
        <a:accent5>
          <a:srgbClr val="FFE2AA"/>
        </a:accent5>
        <a:accent6>
          <a:srgbClr val="B92D00"/>
        </a:accent6>
        <a:hlink>
          <a:srgbClr val="FF6600"/>
        </a:hlink>
        <a:folHlink>
          <a:srgbClr val="FF7C8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Capsules</Template>
  <TotalTime>267</TotalTime>
  <Words>264</Words>
  <Application>Microsoft Office PowerPoint</Application>
  <PresentationFormat>On-screen Show (4:3)</PresentationFormat>
  <Paragraphs>50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Capsules</vt:lpstr>
      <vt:lpstr>Ray Tracing by GPU</vt:lpstr>
      <vt:lpstr>Outline</vt:lpstr>
      <vt:lpstr>Introduction to Ray Tracing</vt:lpstr>
      <vt:lpstr>Why Use Programmable Graphics Cards</vt:lpstr>
      <vt:lpstr>Approach I</vt:lpstr>
      <vt:lpstr>Approach II</vt:lpstr>
      <vt:lpstr>Graphics Hardware</vt:lpstr>
      <vt:lpstr>Graphics Pipeline</vt:lpstr>
      <vt:lpstr>Ray Tracing Kernels</vt:lpstr>
      <vt:lpstr>Traverser</vt:lpstr>
      <vt:lpstr>Intersector</vt:lpstr>
      <vt:lpstr>Shader</vt:lpstr>
      <vt:lpstr>Streaming Ray Tracing</vt:lpstr>
      <vt:lpstr>Pixel Shader Architecture</vt:lpstr>
      <vt:lpstr>Discussion</vt:lpstr>
    </vt:vector>
  </TitlesOfParts>
  <Company>NTUCSIE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GPU-Based Nonlinear Ray Tracing</dc:title>
  <dc:creator>Office 2003</dc:creator>
  <cp:lastModifiedBy>Ming Ouhyoung</cp:lastModifiedBy>
  <cp:revision>65</cp:revision>
  <dcterms:created xsi:type="dcterms:W3CDTF">2005-06-06T09:45:07Z</dcterms:created>
  <dcterms:modified xsi:type="dcterms:W3CDTF">2012-03-12T23:45:41Z</dcterms:modified>
</cp:coreProperties>
</file>