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59" autoAdjust="0"/>
    <p:restoredTop sz="84875" autoAdjust="0"/>
  </p:normalViewPr>
  <p:slideViewPr>
    <p:cSldViewPr>
      <p:cViewPr varScale="1">
        <p:scale>
          <a:sx n="40" d="100"/>
          <a:sy n="40" d="100"/>
        </p:scale>
        <p:origin x="-9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5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8785EFFD-DABC-4C9A-8626-EDBFE673C49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6E65D719-AF5B-4B5A-A0E2-0D3E021C21E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FB7646-3F78-4E2C-B7FB-498F9DA7ED38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CE7A62-88CA-4269-98D4-D92A4B690803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800"/>
              <a:t>1.</a:t>
            </a:r>
            <a:r>
              <a:rPr lang="zh-TW" altLang="en-US" sz="1800"/>
              <a:t>相對於做生意，對</a:t>
            </a:r>
            <a:r>
              <a:rPr lang="en-US" altLang="zh-TW" sz="1800"/>
              <a:t>VR</a:t>
            </a:r>
            <a:r>
              <a:rPr lang="zh-TW" altLang="en-US" sz="1800"/>
              <a:t>來說 我們的顧客就是使用者</a:t>
            </a:r>
            <a:r>
              <a:rPr lang="en-US" altLang="zh-TW" sz="1800"/>
              <a:t>…</a:t>
            </a:r>
          </a:p>
          <a:p>
            <a:r>
              <a:rPr lang="en-US" altLang="zh-TW" sz="1800"/>
              <a:t>2.</a:t>
            </a:r>
            <a:r>
              <a:rPr lang="zh-TW" altLang="en-US" sz="1800"/>
              <a:t>抓住你想呈現的訊息  和情景  以及使用者的感受</a:t>
            </a:r>
            <a:r>
              <a:rPr lang="en-US" altLang="zh-TW" sz="1800"/>
              <a:t>…</a:t>
            </a:r>
          </a:p>
          <a:p>
            <a:r>
              <a:rPr lang="en-US" altLang="zh-TW" sz="1800"/>
              <a:t>3.</a:t>
            </a:r>
            <a:r>
              <a:rPr lang="zh-TW" altLang="en-US" sz="1800"/>
              <a:t>不要說想到了一個很好的</a:t>
            </a:r>
            <a:r>
              <a:rPr lang="en-US" altLang="zh-TW" sz="1800"/>
              <a:t>idea</a:t>
            </a:r>
            <a:r>
              <a:rPr lang="zh-TW" altLang="en-US" sz="1800"/>
              <a:t>就死命的抓著不放，應該要評估那個</a:t>
            </a:r>
            <a:r>
              <a:rPr lang="en-US" altLang="zh-TW" sz="1800"/>
              <a:t>idea</a:t>
            </a:r>
            <a:r>
              <a:rPr lang="zh-TW" altLang="en-US" sz="1800"/>
              <a:t>對使用者是否是一個適合選擇</a:t>
            </a:r>
            <a:r>
              <a:rPr lang="en-US" altLang="zh-TW" sz="1800"/>
              <a:t>…</a:t>
            </a:r>
          </a:p>
          <a:p>
            <a:r>
              <a:rPr lang="en-US" altLang="zh-TW" sz="1800"/>
              <a:t>4.</a:t>
            </a:r>
            <a:r>
              <a:rPr lang="zh-TW" altLang="en-US" sz="1800"/>
              <a:t>跳脫現實的侷限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451F8-01A0-442B-88D2-2ED9F653DD09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800"/>
              <a:t>這裡剛好跟前一段的</a:t>
            </a:r>
            <a:r>
              <a:rPr lang="en-US" altLang="zh-TW" sz="1800"/>
              <a:t>Adapting an existing VR experience </a:t>
            </a:r>
            <a:r>
              <a:rPr lang="zh-TW" altLang="en-US" sz="1800"/>
              <a:t>呼應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621C50-4599-4145-A2EC-C99772D47D22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800"/>
              <a:t>1.</a:t>
            </a:r>
            <a:r>
              <a:rPr lang="zh-TW" altLang="en-US" sz="1800"/>
              <a:t>假設展示場空間有限</a:t>
            </a:r>
          </a:p>
          <a:p>
            <a:r>
              <a:rPr lang="en-US" altLang="zh-TW" sz="1800"/>
              <a:t>2.</a:t>
            </a:r>
            <a:r>
              <a:rPr lang="zh-TW" altLang="en-US" sz="1800"/>
              <a:t>戲院型的寬廣空間</a:t>
            </a:r>
          </a:p>
          <a:p>
            <a:r>
              <a:rPr lang="en-US" altLang="zh-TW" sz="1800"/>
              <a:t>3.…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0F06C9-45F9-48C4-AC4C-E1ED8D5B1CDC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000"/>
              <a:t>1.Audience </a:t>
            </a:r>
            <a:r>
              <a:rPr lang="zh-TW" altLang="en-US" sz="2000"/>
              <a:t>聽眾  其實指的就是妳的使用者</a:t>
            </a:r>
            <a:r>
              <a:rPr lang="en-US" altLang="zh-TW" sz="2000"/>
              <a:t>…</a:t>
            </a:r>
          </a:p>
          <a:p>
            <a:r>
              <a:rPr lang="en-US" altLang="zh-TW" sz="2000"/>
              <a:t>2.NCSA : National Center for Supercomputing Applications </a:t>
            </a:r>
          </a:p>
          <a:p>
            <a:r>
              <a:rPr lang="en-US" altLang="zh-TW" sz="2000"/>
              <a:t>3.</a:t>
            </a:r>
            <a:r>
              <a:rPr lang="zh-TW" altLang="en-US" sz="2000"/>
              <a:t>對一般情況而言</a:t>
            </a:r>
            <a:r>
              <a:rPr lang="en-US" altLang="zh-TW" sz="2000"/>
              <a:t>…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684B0A-F6E6-4D84-93D4-80DF92B14936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59DA7A-B1BA-449C-B422-0F249103F8EA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DE1C75-330D-45E1-9320-A936821111F7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800"/>
              <a:t>1.</a:t>
            </a:r>
          </a:p>
          <a:p>
            <a:r>
              <a:rPr lang="en-US" altLang="zh-TW" sz="1800"/>
              <a:t>2.National Center for supercomputing Applications http://www.ncsa.uiuc.edu/VR/cavernus/CRUMBS/Crumbs.html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C95F61-7F79-476F-93A6-4620194EDBA7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800"/>
              <a:t>1.</a:t>
            </a:r>
            <a:r>
              <a:rPr lang="zh-TW" altLang="en-US" sz="1800"/>
              <a:t>一個創作從無開始的話，是最有彈性的，但是往往要花上很大的精力才能完成一定的成果，因此</a:t>
            </a:r>
            <a:r>
              <a:rPr lang="en-US" altLang="zh-TW" sz="1800"/>
              <a:t>…</a:t>
            </a:r>
          </a:p>
          <a:p>
            <a:r>
              <a:rPr lang="en-US" altLang="zh-TW" sz="1800"/>
              <a:t>2.</a:t>
            </a:r>
            <a:r>
              <a:rPr lang="zh-TW" altLang="en-US" sz="1800"/>
              <a:t>接下來所教的就是，如何最有效率的創造出一個成功的</a:t>
            </a:r>
            <a:r>
              <a:rPr lang="en-US" altLang="zh-TW" sz="1800"/>
              <a:t>VR experience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C69536-41EB-4159-AB05-A4E7DBD78F79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800"/>
              <a:t>1.</a:t>
            </a:r>
            <a:r>
              <a:rPr lang="zh-TW" altLang="en-US" sz="1800"/>
              <a:t>有很多課程就是在教你，在做一個</a:t>
            </a:r>
            <a:r>
              <a:rPr lang="en-US" altLang="zh-TW" sz="1800"/>
              <a:t>VR</a:t>
            </a:r>
            <a:r>
              <a:rPr lang="zh-TW" altLang="en-US" sz="1800"/>
              <a:t>的</a:t>
            </a:r>
            <a:r>
              <a:rPr lang="en-US" altLang="zh-TW" sz="1800"/>
              <a:t>project</a:t>
            </a:r>
            <a:r>
              <a:rPr lang="zh-TW" altLang="en-US" sz="1800"/>
              <a:t>時，怎麼樣才能最有效減少浪費的時間</a:t>
            </a:r>
            <a:r>
              <a:rPr lang="en-US" altLang="zh-TW" sz="1800"/>
              <a:t>…</a:t>
            </a:r>
            <a:r>
              <a:rPr lang="zh-TW" altLang="en-US" sz="1800"/>
              <a:t>譬如本課程</a:t>
            </a:r>
            <a:r>
              <a:rPr lang="en-US" altLang="zh-TW" sz="1800"/>
              <a:t>…</a:t>
            </a:r>
            <a:r>
              <a:rPr lang="zh-TW" altLang="en-US" sz="1800"/>
              <a:t>這些課程往往會讓學習者接觸到</a:t>
            </a:r>
            <a:r>
              <a:rPr lang="en-US" altLang="zh-TW" sz="1800"/>
              <a:t>VR</a:t>
            </a:r>
            <a:r>
              <a:rPr lang="zh-TW" altLang="en-US" sz="1800"/>
              <a:t>的一些器材及觀念</a:t>
            </a:r>
          </a:p>
          <a:p>
            <a:r>
              <a:rPr lang="en-US" altLang="zh-TW" sz="1800"/>
              <a:t>2.</a:t>
            </a:r>
            <a:r>
              <a:rPr lang="zh-TW" altLang="en-US" sz="1800"/>
              <a:t>一個成功的</a:t>
            </a:r>
            <a:r>
              <a:rPr lang="en-US" altLang="zh-TW" sz="1800"/>
              <a:t>VR </a:t>
            </a:r>
            <a:r>
              <a:rPr lang="zh-TW" altLang="en-US" sz="1800"/>
              <a:t>往往依靠的是不停的測試，界面以及內容是否合乎使用者的方便及需求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4282F1-7ACB-4344-94FB-1E47FAE2C088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800"/>
              <a:t>當我們把握住大觀念後</a:t>
            </a:r>
            <a:r>
              <a:rPr lang="en-US" altLang="zh-TW" sz="1800"/>
              <a:t>…</a:t>
            </a:r>
          </a:p>
          <a:p>
            <a:r>
              <a:rPr lang="en-US" altLang="zh-TW" sz="1800"/>
              <a:t>1.</a:t>
            </a:r>
            <a:r>
              <a:rPr lang="zh-TW" altLang="en-US" sz="1800"/>
              <a:t>首先，因為</a:t>
            </a:r>
            <a:r>
              <a:rPr lang="en-US" altLang="zh-TW" sz="1800"/>
              <a:t>VR</a:t>
            </a:r>
            <a:r>
              <a:rPr lang="zh-TW" altLang="en-US" sz="1800"/>
              <a:t>是</a:t>
            </a:r>
            <a:r>
              <a:rPr lang="en-US" altLang="zh-TW" sz="1800"/>
              <a:t>Computer-based medium</a:t>
            </a:r>
          </a:p>
          <a:p>
            <a:r>
              <a:rPr lang="en-US" altLang="zh-TW" sz="1800"/>
              <a:t>2.</a:t>
            </a:r>
            <a:r>
              <a:rPr lang="zh-TW" altLang="en-US" sz="1800"/>
              <a:t>了解使用者</a:t>
            </a:r>
          </a:p>
          <a:p>
            <a:r>
              <a:rPr lang="en-US" altLang="zh-TW" sz="1800"/>
              <a:t>6.hardware/software   video/audio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3420A-2E73-47EF-B418-345A3A855D5F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/>
              <a:t>Story Animation Language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E92F6-E631-4907-9610-DF76862B6EF0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/>
              <a:t>Figure 8-4    The hardware components will need to be gathered and integrated</a:t>
            </a:r>
          </a:p>
          <a:p>
            <a:r>
              <a:rPr lang="en-US" altLang="zh-TW" sz="1600"/>
              <a:t>1.user-monitoring hardware</a:t>
            </a:r>
          </a:p>
          <a:p>
            <a:r>
              <a:rPr lang="en-US" altLang="zh-TW" sz="1600"/>
              <a:t>2.Primary computer (rendering engine , “physics simulation”</a:t>
            </a:r>
          </a:p>
          <a:p>
            <a:r>
              <a:rPr lang="en-US" altLang="zh-TW" sz="1600"/>
              <a:t>3.Display – visual, aural, haptic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5014E-7139-4EB3-8809-882E97C55BBF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600"/>
              <a:t>畫家要畫草稿，製片家要不停的製作</a:t>
            </a:r>
            <a:r>
              <a:rPr lang="en-US" altLang="zh-TW" sz="1600"/>
              <a:t>storyboard</a:t>
            </a:r>
            <a:r>
              <a:rPr lang="zh-TW" altLang="en-US" sz="1600"/>
              <a:t>，建築師蓋房子前要畫藍圖</a:t>
            </a:r>
            <a:r>
              <a:rPr lang="en-US" altLang="zh-TW" sz="1600"/>
              <a:t>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33800" y="2135188"/>
            <a:ext cx="5181600" cy="1827212"/>
          </a:xfrm>
          <a:noFill/>
        </p:spPr>
        <p:txBody>
          <a:bodyPr anchor="b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4038600"/>
            <a:ext cx="5176838" cy="10668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 sz="800"/>
            </a:lvl1pPr>
          </a:lstStyle>
          <a:p>
            <a:endParaRPr lang="en-US" altLang="zh-TW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fld id="{96CE423E-FAB1-4179-A0AE-F49EA872080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3BE26-8139-43CB-BB0C-C973FF75DB5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5650" y="228600"/>
            <a:ext cx="1733550" cy="5867400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228600"/>
            <a:ext cx="5048250" cy="5867400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A234E-32EE-4A1A-A318-8831933B358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934200" cy="10668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1447800"/>
            <a:ext cx="3390900" cy="4648200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448300" y="1447800"/>
            <a:ext cx="3390900" cy="2247900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448300" y="3848100"/>
            <a:ext cx="3390900" cy="2247900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048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495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C49FFD54-8952-4812-AF21-A1CAD8B82A0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1D217C-5C2A-40C2-B690-32A986A4496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D671A-AAF8-45E0-8892-3984ACB89DF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447800"/>
            <a:ext cx="33909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2E15E-1158-42D9-9C48-A5E65F5F806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C075E-31BF-438E-A835-9F94658643F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81157-D136-47AF-AFE8-327BE8CA25A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E9C84-C513-4AE0-AC23-8019D513604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1ED8A-96D9-47A2-899C-D7FD2E112AB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D295B-B045-4E25-ADE0-278B5E31945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6934200" cy="106680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1447800"/>
            <a:ext cx="6934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fld id="{363EB681-5F06-4BA3-82B2-2BBC633CAA8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lnSpc>
          <a:spcPts val="2400"/>
        </a:lnSpc>
        <a:spcBef>
          <a:spcPts val="1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ts val="2400"/>
        </a:lnSpc>
        <a:spcBef>
          <a:spcPts val="1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ts val="2400"/>
        </a:lnSpc>
        <a:spcBef>
          <a:spcPts val="1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ts val="2400"/>
        </a:lnSpc>
        <a:spcBef>
          <a:spcPts val="1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ts val="2400"/>
        </a:lnSpc>
        <a:spcBef>
          <a:spcPts val="1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ts val="2400"/>
        </a:lnSpc>
        <a:spcBef>
          <a:spcPts val="1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ts val="2400"/>
        </a:lnSpc>
        <a:spcBef>
          <a:spcPts val="1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ts val="2400"/>
        </a:lnSpc>
        <a:spcBef>
          <a:spcPts val="1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ts val="2400"/>
        </a:lnSpc>
        <a:spcBef>
          <a:spcPts val="1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0" y="2362200"/>
            <a:ext cx="5486400" cy="1141413"/>
          </a:xfrm>
          <a:solidFill>
            <a:schemeClr val="accent2">
              <a:alpha val="62000"/>
            </a:schemeClr>
          </a:solidFill>
          <a:ln/>
        </p:spPr>
        <p:txBody>
          <a:bodyPr anchor="t"/>
          <a:lstStyle/>
          <a:p>
            <a:r>
              <a:rPr lang="en-US" altLang="zh-TW" sz="3400">
                <a:solidFill>
                  <a:schemeClr val="tx1"/>
                </a:solidFill>
                <a:ea typeface="新細明體" pitchFamily="18" charset="-120"/>
              </a:rPr>
              <a:t>Virtual Reality Oral Present</a:t>
            </a:r>
            <a:br>
              <a:rPr lang="en-US" altLang="zh-TW" sz="34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400">
                <a:solidFill>
                  <a:schemeClr val="tx1"/>
                </a:solidFill>
                <a:ea typeface="新細明體" pitchFamily="18" charset="-120"/>
              </a:rPr>
              <a:t> - Chapter 8 	Part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0" y="3733800"/>
            <a:ext cx="5176838" cy="1066800"/>
          </a:xfrm>
        </p:spPr>
        <p:txBody>
          <a:bodyPr/>
          <a:lstStyle/>
          <a:p>
            <a:r>
              <a:rPr lang="en-US" altLang="zh-TW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Ming </a:t>
            </a:r>
            <a:r>
              <a:rPr lang="en-US" altLang="zh-TW" sz="2800" dirty="0" err="1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Ouhyoung</a:t>
            </a:r>
            <a:endParaRPr lang="zh-TW" altLang="en-US" sz="28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Design Deliberately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Customer Highest !!</a:t>
            </a:r>
          </a:p>
          <a:p>
            <a:pPr lvl="1"/>
            <a:r>
              <a:rPr lang="en-US" altLang="zh-TW">
                <a:ea typeface="新細明體" pitchFamily="18" charset="-120"/>
              </a:rPr>
              <a:t>Design to make things easier for the user, not the programmer.</a:t>
            </a:r>
          </a:p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Looking from the top down</a:t>
            </a:r>
          </a:p>
          <a:p>
            <a:pPr lvl="1"/>
            <a:r>
              <a:rPr lang="en-US" altLang="zh-TW">
                <a:ea typeface="新細明體" pitchFamily="18" charset="-120"/>
              </a:rPr>
              <a:t>Design a VR experience should be constructed looking from the global view toward the goal.</a:t>
            </a:r>
          </a:p>
          <a:p>
            <a:r>
              <a:rPr lang="en-US" altLang="zh-TW">
                <a:ea typeface="新細明體" pitchFamily="18" charset="-120"/>
              </a:rPr>
              <a:t>Don’t Just keep a particular feature. If the feature doesn’t live up for the user’s experience, then it isn’t worth keeping.</a:t>
            </a:r>
          </a:p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Don’t forget the special features in VR</a:t>
            </a:r>
          </a:p>
          <a:p>
            <a:pPr lvl="1"/>
            <a:r>
              <a:rPr lang="en-US" altLang="zh-TW">
                <a:ea typeface="新細明體" pitchFamily="18" charset="-120"/>
              </a:rPr>
              <a:t>Virtual Reality has more options than day to day reality.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Design with the System in Mind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Use an existing system, or make from scratch ?</a:t>
            </a:r>
          </a:p>
          <a:p>
            <a:r>
              <a:rPr lang="en-US" altLang="zh-TW">
                <a:ea typeface="新細明體" pitchFamily="18" charset="-120"/>
              </a:rPr>
              <a:t>If your project will continued for a considerable amount of time,</a:t>
            </a:r>
          </a:p>
          <a:p>
            <a:pPr lvl="1"/>
            <a:r>
              <a:rPr lang="en-US" altLang="zh-TW">
                <a:ea typeface="新細明體" pitchFamily="18" charset="-120"/>
              </a:rPr>
              <a:t>You can take advantage of the fact that </a:t>
            </a:r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technology is getting improved</a:t>
            </a:r>
            <a:r>
              <a:rPr lang="en-US" altLang="zh-TW">
                <a:ea typeface="新細明體" pitchFamily="18" charset="-120"/>
              </a:rPr>
              <a:t>.</a:t>
            </a:r>
          </a:p>
          <a:p>
            <a:r>
              <a:rPr lang="en-US" altLang="zh-TW">
                <a:ea typeface="新細明體" pitchFamily="18" charset="-120"/>
              </a:rPr>
              <a:t>If your project will involve large hardware</a:t>
            </a:r>
          </a:p>
          <a:p>
            <a:pPr lvl="1"/>
            <a:r>
              <a:rPr lang="en-US" altLang="zh-TW">
                <a:ea typeface="新細明體" pitchFamily="18" charset="-120"/>
              </a:rPr>
              <a:t>You may convince your hardware manufacturer to let you </a:t>
            </a:r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test out the next generation of their product</a:t>
            </a:r>
            <a:r>
              <a:rPr lang="en-US" altLang="zh-TW">
                <a:ea typeface="新細明體" pitchFamily="18" charset="-12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Design with the Venue in Mind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If a venue with limited space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Likely require a </a:t>
            </a:r>
            <a:r>
              <a:rPr lang="en-US" altLang="zh-TW" dirty="0" smtClean="0">
                <a:ea typeface="新細明體" pitchFamily="18" charset="-120"/>
              </a:rPr>
              <a:t>HBD (head –based) </a:t>
            </a:r>
          </a:p>
          <a:p>
            <a:pPr lvl="1">
              <a:buNone/>
            </a:pPr>
            <a:r>
              <a:rPr lang="en-US" altLang="zh-TW" dirty="0" smtClean="0">
                <a:ea typeface="新細明體" pitchFamily="18" charset="-120"/>
              </a:rPr>
              <a:t>or HMD (head-mounted display)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If the venue is theater-style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High-resolution projection-based display</a:t>
            </a:r>
          </a:p>
          <a:p>
            <a:r>
              <a:rPr lang="en-US" altLang="zh-TW" dirty="0">
                <a:ea typeface="新細明體" pitchFamily="18" charset="-120"/>
              </a:rPr>
              <a:t>If venue is so large that participant can roam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Non-occlusive HBD or hand-based display	</a:t>
            </a:r>
          </a:p>
        </p:txBody>
      </p:sp>
      <p:pic>
        <p:nvPicPr>
          <p:cNvPr id="31749" name="Picture 5" descr="hm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524000"/>
            <a:ext cx="1981200" cy="1355725"/>
          </a:xfrm>
          <a:prstGeom prst="rect">
            <a:avLst/>
          </a:prstGeom>
          <a:noFill/>
        </p:spPr>
      </p:pic>
      <p:pic>
        <p:nvPicPr>
          <p:cNvPr id="31751" name="Picture 7" descr="Solar System Build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191000"/>
            <a:ext cx="2209800" cy="21621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1756" name="Picture 12" descr="Вот так чтение книжки превращается в опыт работы в виртуальном и реальном мирах одновременно (иллюстрации с сайта hitlabnz.org)."/>
          <p:cNvPicPr>
            <a:picLocks noChangeAspect="1" noChangeArrowheads="1"/>
          </p:cNvPicPr>
          <p:nvPr/>
        </p:nvPicPr>
        <p:blipFill>
          <a:blip r:embed="rId5" cstate="print"/>
          <a:srcRect l="51569"/>
          <a:stretch>
            <a:fillRect/>
          </a:stretch>
        </p:blipFill>
        <p:spPr bwMode="auto">
          <a:xfrm>
            <a:off x="2362200" y="4114800"/>
            <a:ext cx="2819400" cy="21939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400">
                <a:ea typeface="新細明體" pitchFamily="18" charset="-120"/>
              </a:rPr>
              <a:t>Design with the Audience in Mind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447800"/>
            <a:ext cx="6934200" cy="5257800"/>
          </a:xfrm>
        </p:spPr>
        <p:txBody>
          <a:bodyPr/>
          <a:lstStyle/>
          <a:p>
            <a:r>
              <a:rPr lang="en-US" altLang="zh-TW">
                <a:ea typeface="新細明體" pitchFamily="18" charset="-120"/>
              </a:rPr>
              <a:t>Know your audience is the most important tenet a designer should remember.</a:t>
            </a:r>
          </a:p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NCSA’s Virtual Director</a:t>
            </a:r>
            <a:r>
              <a:rPr lang="en-US" altLang="zh-TW">
                <a:ea typeface="新細明體" pitchFamily="18" charset="-120"/>
              </a:rPr>
              <a:t> application is a VR tool using widely for computer animation</a:t>
            </a: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  <a:p>
            <a:r>
              <a:rPr lang="en-US" altLang="zh-TW">
                <a:ea typeface="新細明體" pitchFamily="18" charset="-120"/>
              </a:rPr>
              <a:t>If General Audience</a:t>
            </a:r>
          </a:p>
          <a:p>
            <a:pPr lvl="1"/>
            <a:r>
              <a:rPr lang="en-US" altLang="zh-TW">
                <a:ea typeface="新細明體" pitchFamily="18" charset="-120"/>
              </a:rPr>
              <a:t>Avoid language-based messages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Choose internationally recognizable sounds and symbols</a:t>
            </a:r>
          </a:p>
        </p:txBody>
      </p:sp>
      <p:pic>
        <p:nvPicPr>
          <p:cNvPr id="32778" name="Picture 10" descr="the CAV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2971800"/>
            <a:ext cx="3009900" cy="2006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2780" name="Picture 12" descr="Virtual Director front wal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971800"/>
            <a:ext cx="3200400" cy="21145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400">
                <a:ea typeface="新細明體" pitchFamily="18" charset="-120"/>
              </a:rPr>
              <a:t>Design with the Audience in Mind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AGE</a:t>
            </a:r>
            <a:r>
              <a:rPr lang="en-US" altLang="zh-TW">
                <a:ea typeface="新細明體" pitchFamily="18" charset="-120"/>
              </a:rPr>
              <a:t> : If user is child</a:t>
            </a:r>
          </a:p>
          <a:p>
            <a:pPr lvl="1"/>
            <a:r>
              <a:rPr lang="en-US" altLang="zh-TW">
                <a:ea typeface="新細明體" pitchFamily="18" charset="-120"/>
              </a:rPr>
              <a:t>Head-based displays and shutter glasses may slip off</a:t>
            </a:r>
          </a:p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EXPERIENCE 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Children - Easy</a:t>
            </a:r>
          </a:p>
          <a:p>
            <a:pPr lvl="1"/>
            <a:r>
              <a:rPr lang="en-US" altLang="zh-TW">
                <a:ea typeface="新細明體" pitchFamily="18" charset="-120"/>
              </a:rPr>
              <a:t>Adults – Car-like steering interface</a:t>
            </a:r>
          </a:p>
          <a:p>
            <a:pPr lvl="1"/>
            <a:r>
              <a:rPr lang="en-US" altLang="zh-TW">
                <a:ea typeface="新細明體" pitchFamily="18" charset="-120"/>
              </a:rPr>
              <a:t>Videogame players – Complicated handler</a:t>
            </a:r>
          </a:p>
          <a:p>
            <a:r>
              <a:rPr lang="en-US" altLang="zh-TW">
                <a:solidFill>
                  <a:srgbClr val="FFCC00"/>
                </a:solidFill>
                <a:ea typeface="新細明體" pitchFamily="18" charset="-120"/>
              </a:rPr>
              <a:t>CULTURE :</a:t>
            </a:r>
          </a:p>
          <a:p>
            <a:pPr lvl="1"/>
            <a:r>
              <a:rPr lang="en-US" altLang="zh-TW">
                <a:ea typeface="新細明體" pitchFamily="18" charset="-120"/>
              </a:rPr>
              <a:t>Virtual VR arcade system was being deployed in the Middle East, they discovered that most men wore a headdress, they could not don the standard HMD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Creating a VR Application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 sz="2400">
                <a:ea typeface="新細明體" pitchFamily="18" charset="-120"/>
              </a:rPr>
              <a:t>Adapting from other Media</a:t>
            </a:r>
          </a:p>
          <a:p>
            <a:pPr lvl="1"/>
            <a:endParaRPr lang="en-US" altLang="zh-TW" sz="2400">
              <a:ea typeface="新細明體" pitchFamily="18" charset="-120"/>
            </a:endParaRPr>
          </a:p>
          <a:p>
            <a:pPr lvl="1"/>
            <a:r>
              <a:rPr lang="en-US" altLang="zh-TW" sz="2400">
                <a:ea typeface="新細明體" pitchFamily="18" charset="-120"/>
              </a:rPr>
              <a:t>Adapting from an Existing VR Experience</a:t>
            </a:r>
          </a:p>
          <a:p>
            <a:pPr lvl="1"/>
            <a:endParaRPr lang="en-US" altLang="zh-TW" sz="2400">
              <a:ea typeface="新細明體" pitchFamily="18" charset="-120"/>
            </a:endParaRPr>
          </a:p>
          <a:p>
            <a:pPr lvl="1"/>
            <a:r>
              <a:rPr lang="en-US" altLang="zh-TW" sz="2400">
                <a:ea typeface="新細明體" pitchFamily="18" charset="-120"/>
              </a:rPr>
              <a:t>Creating a New VR Experience</a:t>
            </a:r>
          </a:p>
        </p:txBody>
      </p:sp>
      <p:sp>
        <p:nvSpPr>
          <p:cNvPr id="19463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05000" y="2286000"/>
            <a:ext cx="457200" cy="457200"/>
          </a:xfrm>
          <a:prstGeom prst="actionButtonForwardNex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>
                <a:ea typeface="新細明體" pitchFamily="18" charset="-120"/>
              </a:rPr>
              <a:t>Adapting from an Existing VR Experience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447800"/>
            <a:ext cx="5562600" cy="5257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zh-TW" sz="2800">
                <a:ea typeface="新細明體" pitchFamily="18" charset="-120"/>
              </a:rPr>
              <a:t>Converting an existing VR application into one suitable for your needs </a:t>
            </a:r>
          </a:p>
          <a:p>
            <a:pPr>
              <a:lnSpc>
                <a:spcPct val="100000"/>
              </a:lnSpc>
            </a:pPr>
            <a:endParaRPr lang="en-US" altLang="zh-TW" sz="2800">
              <a:ea typeface="新細明體" pitchFamily="18" charset="-120"/>
            </a:endParaRPr>
          </a:p>
          <a:p>
            <a:pPr>
              <a:lnSpc>
                <a:spcPct val="100000"/>
              </a:lnSpc>
            </a:pPr>
            <a:r>
              <a:rPr lang="en-US" altLang="zh-TW" sz="2800">
                <a:ea typeface="新細明體" pitchFamily="18" charset="-120"/>
              </a:rPr>
              <a:t>Crumbs visualization application </a:t>
            </a:r>
          </a:p>
          <a:p>
            <a:pPr lvl="1">
              <a:lnSpc>
                <a:spcPct val="100000"/>
              </a:lnSpc>
            </a:pPr>
            <a:r>
              <a:rPr lang="en-US" altLang="zh-TW" sz="2800">
                <a:ea typeface="新細明體" pitchFamily="18" charset="-120"/>
              </a:rPr>
              <a:t>Crumbs is a visualizing, exploring, and measuring features within volumetric data sets. (Appendix B)</a:t>
            </a:r>
          </a:p>
          <a:p>
            <a:pPr>
              <a:lnSpc>
                <a:spcPct val="100000"/>
              </a:lnSpc>
            </a:pPr>
            <a:endParaRPr lang="en-US" altLang="zh-TW" sz="2800">
              <a:ea typeface="新細明體" pitchFamily="18" charset="-120"/>
            </a:endParaRPr>
          </a:p>
        </p:txBody>
      </p:sp>
      <p:pic>
        <p:nvPicPr>
          <p:cNvPr id="17413" name="Picture 5" descr="rach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752600"/>
            <a:ext cx="2720975" cy="37322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914400" y="6248400"/>
            <a:ext cx="7981950" cy="366713"/>
          </a:xfrm>
          <a:prstGeom prst="rect">
            <a:avLst/>
          </a:prstGeom>
          <a:solidFill>
            <a:srgbClr val="000080">
              <a:alpha val="89999"/>
            </a:srgbClr>
          </a:soli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30000"/>
              </a:spcBef>
            </a:pPr>
            <a:r>
              <a:rPr kumimoji="1" lang="en-US" altLang="zh-TW"/>
              <a:t>Website : http://www.ncsa.uiuc.edu/VR/cavernus/CRUMBS/Crumbs.html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Creating a New VR Experience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Creating an experience from scratch allows the most flexibility but will require the most effort.</a:t>
            </a: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66950"/>
            <a:ext cx="5791200" cy="4343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400">
                <a:ea typeface="新細明體" pitchFamily="18" charset="-120"/>
              </a:rPr>
              <a:t>The Experience Creation Process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altLang="zh-TW" sz="3200">
                <a:ea typeface="新細明體" pitchFamily="18" charset="-120"/>
              </a:rPr>
              <a:t>There are courses of action by which one can reduce the amount of wasted effort.</a:t>
            </a:r>
          </a:p>
          <a:p>
            <a:pPr>
              <a:lnSpc>
                <a:spcPct val="100000"/>
              </a:lnSpc>
            </a:pPr>
            <a:endParaRPr lang="en-US" altLang="zh-TW" sz="3200">
              <a:ea typeface="新細明體" pitchFamily="18" charset="-120"/>
            </a:endParaRPr>
          </a:p>
          <a:p>
            <a:pPr>
              <a:lnSpc>
                <a:spcPct val="100000"/>
              </a:lnSpc>
            </a:pPr>
            <a:r>
              <a:rPr lang="en-US" altLang="zh-TW" sz="3200">
                <a:ea typeface="新細明體" pitchFamily="18" charset="-120"/>
              </a:rPr>
              <a:t>Many successful VR experiences and other computer applications have relied on user tests to hone the content and the interface.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400">
                <a:ea typeface="新細明體" pitchFamily="18" charset="-120"/>
              </a:rPr>
              <a:t>The Experience Creation Process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Form your VR team  -  What people do you need?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Programmers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Content Experts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Set Designers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Prop </a:t>
            </a:r>
            <a:r>
              <a:rPr lang="en-US" altLang="zh-TW" dirty="0" smtClean="0">
                <a:ea typeface="新細明體" pitchFamily="18" charset="-120"/>
              </a:rPr>
              <a:t>Creators </a:t>
            </a:r>
          </a:p>
          <a:p>
            <a:pPr lvl="1">
              <a:buNone/>
            </a:pP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  </a:t>
            </a:r>
            <a:r>
              <a:rPr lang="en-US" altLang="zh-TW" dirty="0" smtClean="0">
                <a:ea typeface="新細明體" pitchFamily="18" charset="-120"/>
              </a:rPr>
              <a:t>(theatrical property, the stage)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Sound Effect Experts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Hardware Engineers</a:t>
            </a:r>
          </a:p>
        </p:txBody>
      </p:sp>
      <p:pic>
        <p:nvPicPr>
          <p:cNvPr id="24581" name="Picture 5" descr="Cartoon Sara Bellum works at a compu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133600"/>
            <a:ext cx="2381250" cy="1857375"/>
          </a:xfrm>
          <a:prstGeom prst="rect">
            <a:avLst/>
          </a:prstGeom>
          <a:noFill/>
        </p:spPr>
      </p:pic>
      <p:pic>
        <p:nvPicPr>
          <p:cNvPr id="24583" name="Picture 7" descr="Stage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4667250"/>
            <a:ext cx="2209800" cy="16573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400">
                <a:ea typeface="新細明體" pitchFamily="18" charset="-120"/>
              </a:rPr>
              <a:t>The Experience Creation Process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It’s g</a:t>
            </a:r>
            <a:r>
              <a:rPr lang="en-US" altLang="zh-TW" dirty="0" smtClean="0">
                <a:ea typeface="新細明體" pitchFamily="18" charset="-120"/>
              </a:rPr>
              <a:t>enerally </a:t>
            </a:r>
            <a:r>
              <a:rPr lang="en-US" altLang="zh-TW" dirty="0">
                <a:ea typeface="新細明體" pitchFamily="18" charset="-120"/>
              </a:rPr>
              <a:t>wise to use a software system!!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More flexible</a:t>
            </a:r>
          </a:p>
          <a:p>
            <a:r>
              <a:rPr lang="en-US" altLang="zh-TW" dirty="0">
                <a:ea typeface="新細明體" pitchFamily="18" charset="-120"/>
              </a:rPr>
              <a:t>Disney Aladdin VR experience 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SAL : a Development language of Disney team</a:t>
            </a:r>
          </a:p>
        </p:txBody>
      </p:sp>
      <p:pic>
        <p:nvPicPr>
          <p:cNvPr id="25605" name="Picture 5" descr="Aladdin-palace"/>
          <p:cNvPicPr>
            <a:picLocks noChangeAspect="1" noChangeArrowheads="1"/>
          </p:cNvPicPr>
          <p:nvPr/>
        </p:nvPicPr>
        <p:blipFill>
          <a:blip r:embed="rId3" cstate="print"/>
          <a:srcRect l="5119" t="7680" r="5119"/>
          <a:stretch>
            <a:fillRect/>
          </a:stretch>
        </p:blipFill>
        <p:spPr bwMode="auto">
          <a:xfrm>
            <a:off x="3206750" y="4346575"/>
            <a:ext cx="2736850" cy="18764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5607" name="Picture 7" descr="Aladdin-street"/>
          <p:cNvPicPr>
            <a:picLocks noChangeAspect="1" noChangeArrowheads="1"/>
          </p:cNvPicPr>
          <p:nvPr/>
        </p:nvPicPr>
        <p:blipFill>
          <a:blip r:embed="rId4" cstate="print"/>
          <a:srcRect l="4800" t="7201" r="7359"/>
          <a:stretch>
            <a:fillRect/>
          </a:stretch>
        </p:blipFill>
        <p:spPr bwMode="auto">
          <a:xfrm>
            <a:off x="6169025" y="4340225"/>
            <a:ext cx="2744788" cy="19335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5612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3190875"/>
            <a:ext cx="2093913" cy="32099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400">
                <a:ea typeface="新細明體" pitchFamily="18" charset="-120"/>
              </a:rPr>
              <a:t>The Experience Creation Process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zh-TW" sz="1800">
                <a:ea typeface="新細明體" pitchFamily="18" charset="-120"/>
              </a:rPr>
              <a:t>A Typical VR system</a:t>
            </a: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914400" y="2057400"/>
          <a:ext cx="7924800" cy="4489450"/>
        </p:xfrm>
        <a:graphic>
          <a:graphicData uri="http://schemas.openxmlformats.org/presentationml/2006/ole">
            <p:oleObj spid="_x0000_s26630" name="Visio" r:id="rId4" imgW="5095951" imgH="2886761" progId="">
              <p:embed/>
            </p:oleObj>
          </a:graphicData>
        </a:graphic>
      </p:graphicFrame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833" t="61784" r="34375" b="32008"/>
          <a:stretch>
            <a:fillRect/>
          </a:stretch>
        </p:blipFill>
        <p:spPr bwMode="auto">
          <a:xfrm>
            <a:off x="8229600" y="3886200"/>
            <a:ext cx="496888" cy="609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</p:pic>
      <p:pic>
        <p:nvPicPr>
          <p:cNvPr id="26637" name="Picture 13" descr="L23-6268-main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53400" y="5181600"/>
            <a:ext cx="7620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Designing a VR Experience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It’s wise to approach the creation of a VR experience with good design practices.</a:t>
            </a:r>
          </a:p>
        </p:txBody>
      </p:sp>
      <p:pic>
        <p:nvPicPr>
          <p:cNvPr id="28677" name="Picture 5" descr="chimera-lanc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048000"/>
            <a:ext cx="3795713" cy="3327400"/>
          </a:xfrm>
          <a:prstGeom prst="rect">
            <a:avLst/>
          </a:prstGeom>
          <a:noFill/>
        </p:spPr>
      </p:pic>
      <p:pic>
        <p:nvPicPr>
          <p:cNvPr id="28679" name="Picture 7" descr="chimera-lanc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3048000"/>
            <a:ext cx="3895725" cy="33750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ny Name">
  <a:themeElements>
    <a:clrScheme name="Company Name 11">
      <a:dk1>
        <a:srgbClr val="005A58"/>
      </a:dk1>
      <a:lt1>
        <a:srgbClr val="FFFFFF"/>
      </a:lt1>
      <a:dk2>
        <a:srgbClr val="4BB7B7"/>
      </a:dk2>
      <a:lt2>
        <a:srgbClr val="99CCFF"/>
      </a:lt2>
      <a:accent1>
        <a:srgbClr val="586F9E"/>
      </a:accent1>
      <a:accent2>
        <a:srgbClr val="4A24A8"/>
      </a:accent2>
      <a:accent3>
        <a:srgbClr val="B1D8D8"/>
      </a:accent3>
      <a:accent4>
        <a:srgbClr val="DADADA"/>
      </a:accent4>
      <a:accent5>
        <a:srgbClr val="B4BBCC"/>
      </a:accent5>
      <a:accent6>
        <a:srgbClr val="422098"/>
      </a:accent6>
      <a:hlink>
        <a:srgbClr val="CCECFF"/>
      </a:hlink>
      <a:folHlink>
        <a:srgbClr val="B2B2B2"/>
      </a:folHlink>
    </a:clrScheme>
    <a:fontScheme name="Company Na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any Name 1">
        <a:dk1>
          <a:srgbClr val="5C1F00"/>
        </a:dk1>
        <a:lt1>
          <a:srgbClr val="FFFFFF"/>
        </a:lt1>
        <a:dk2>
          <a:srgbClr val="E55555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F0B4B4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2">
        <a:dk1>
          <a:srgbClr val="2D2015"/>
        </a:dk1>
        <a:lt1>
          <a:srgbClr val="FFFFFF"/>
        </a:lt1>
        <a:dk2>
          <a:srgbClr val="9C8D6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CBC5B8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ADBA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3">
        <a:dk1>
          <a:srgbClr val="C0C0C0"/>
        </a:dk1>
        <a:lt1>
          <a:srgbClr val="FFFFFF"/>
        </a:lt1>
        <a:dk2>
          <a:srgbClr val="000000"/>
        </a:dk2>
        <a:lt2>
          <a:srgbClr val="333333"/>
        </a:lt2>
        <a:accent1>
          <a:srgbClr val="5F5F5F"/>
        </a:accent1>
        <a:accent2>
          <a:srgbClr val="DDDDDD"/>
        </a:accent2>
        <a:accent3>
          <a:srgbClr val="FFFFFF"/>
        </a:accent3>
        <a:accent4>
          <a:srgbClr val="A4A4A4"/>
        </a:accent4>
        <a:accent5>
          <a:srgbClr val="B6B6B6"/>
        </a:accent5>
        <a:accent6>
          <a:srgbClr val="C8C8C8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Name 4">
        <a:dk1>
          <a:srgbClr val="003366"/>
        </a:dk1>
        <a:lt1>
          <a:srgbClr val="FFFFFF"/>
        </a:lt1>
        <a:dk2>
          <a:srgbClr val="42A5F0"/>
        </a:dk2>
        <a:lt2>
          <a:srgbClr val="3399FF"/>
        </a:lt2>
        <a:accent1>
          <a:srgbClr val="4880B8"/>
        </a:accent1>
        <a:accent2>
          <a:srgbClr val="00B000"/>
        </a:accent2>
        <a:accent3>
          <a:srgbClr val="B0CFF6"/>
        </a:accent3>
        <a:accent4>
          <a:srgbClr val="DADADA"/>
        </a:accent4>
        <a:accent5>
          <a:srgbClr val="B1C0D8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5">
        <a:dk1>
          <a:srgbClr val="336699"/>
        </a:dk1>
        <a:lt1>
          <a:srgbClr val="FFFFFF"/>
        </a:lt1>
        <a:dk2>
          <a:srgbClr val="DDDDDD"/>
        </a:dk2>
        <a:lt2>
          <a:srgbClr val="B2C8D8"/>
        </a:lt2>
        <a:accent1>
          <a:srgbClr val="1F62C5"/>
        </a:accent1>
        <a:accent2>
          <a:srgbClr val="468A4B"/>
        </a:accent2>
        <a:accent3>
          <a:srgbClr val="EBEBEB"/>
        </a:accent3>
        <a:accent4>
          <a:srgbClr val="DADADA"/>
        </a:accent4>
        <a:accent5>
          <a:srgbClr val="ABB7DF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6">
        <a:dk1>
          <a:srgbClr val="777777"/>
        </a:dk1>
        <a:lt1>
          <a:srgbClr val="FFFFFF"/>
        </a:lt1>
        <a:dk2>
          <a:srgbClr val="ABADA1"/>
        </a:dk2>
        <a:lt2>
          <a:srgbClr val="C2C2BA"/>
        </a:lt2>
        <a:accent1>
          <a:srgbClr val="909082"/>
        </a:accent1>
        <a:accent2>
          <a:srgbClr val="809EA8"/>
        </a:accent2>
        <a:accent3>
          <a:srgbClr val="D2D3CD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7">
        <a:dk1>
          <a:srgbClr val="3E3E5C"/>
        </a:dk1>
        <a:lt1>
          <a:srgbClr val="FFFFFF"/>
        </a:lt1>
        <a:dk2>
          <a:srgbClr val="BABBD2"/>
        </a:dk2>
        <a:lt2>
          <a:srgbClr val="B2B2B2"/>
        </a:lt2>
        <a:accent1>
          <a:srgbClr val="787682"/>
        </a:accent1>
        <a:accent2>
          <a:srgbClr val="6699FF"/>
        </a:accent2>
        <a:accent3>
          <a:srgbClr val="D9DAE5"/>
        </a:accent3>
        <a:accent4>
          <a:srgbClr val="DADADA"/>
        </a:accent4>
        <a:accent5>
          <a:srgbClr val="BEBDC1"/>
        </a:accent5>
        <a:accent6>
          <a:srgbClr val="5C8A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8">
        <a:dk1>
          <a:srgbClr val="777777"/>
        </a:dk1>
        <a:lt1>
          <a:srgbClr val="FFFFDF"/>
        </a:lt1>
        <a:dk2>
          <a:srgbClr val="FFFFD9"/>
        </a:dk2>
        <a:lt2>
          <a:srgbClr val="AA8322"/>
        </a:lt2>
        <a:accent1>
          <a:srgbClr val="D6B778"/>
        </a:accent1>
        <a:accent2>
          <a:srgbClr val="33CCCC"/>
        </a:accent2>
        <a:accent3>
          <a:srgbClr val="FFFFE9"/>
        </a:accent3>
        <a:accent4>
          <a:srgbClr val="DADABE"/>
        </a:accent4>
        <a:accent5>
          <a:srgbClr val="E8D8BE"/>
        </a:accent5>
        <a:accent6>
          <a:srgbClr val="2DB9B9"/>
        </a:accent6>
        <a:hlink>
          <a:srgbClr val="FF505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9">
        <a:dk1>
          <a:srgbClr val="EACD64"/>
        </a:dk1>
        <a:lt1>
          <a:srgbClr val="FEDA9A"/>
        </a:lt1>
        <a:dk2>
          <a:srgbClr val="AD7625"/>
        </a:dk2>
        <a:lt2>
          <a:srgbClr val="969696"/>
        </a:lt2>
        <a:accent1>
          <a:srgbClr val="8F6F59"/>
        </a:accent1>
        <a:accent2>
          <a:srgbClr val="FFC891"/>
        </a:accent2>
        <a:accent3>
          <a:srgbClr val="FEEACA"/>
        </a:accent3>
        <a:accent4>
          <a:srgbClr val="C8AF54"/>
        </a:accent4>
        <a:accent5>
          <a:srgbClr val="C6BBB5"/>
        </a:accent5>
        <a:accent6>
          <a:srgbClr val="E7B583"/>
        </a:accent6>
        <a:hlink>
          <a:srgbClr val="FF8A3B"/>
        </a:hlink>
        <a:folHlink>
          <a:srgbClr val="EEC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Name 10">
        <a:dk1>
          <a:srgbClr val="808080"/>
        </a:dk1>
        <a:lt1>
          <a:srgbClr val="FFFFFF"/>
        </a:lt1>
        <a:dk2>
          <a:srgbClr val="F8F8F8"/>
        </a:dk2>
        <a:lt2>
          <a:srgbClr val="0099CC"/>
        </a:lt2>
        <a:accent1>
          <a:srgbClr val="66A0CC"/>
        </a:accent1>
        <a:accent2>
          <a:srgbClr val="CCCCFF"/>
        </a:accent2>
        <a:accent3>
          <a:srgbClr val="FBFBFB"/>
        </a:accent3>
        <a:accent4>
          <a:srgbClr val="DADADA"/>
        </a:accent4>
        <a:accent5>
          <a:srgbClr val="B8CDE2"/>
        </a:accent5>
        <a:accent6>
          <a:srgbClr val="B9B9E7"/>
        </a:accent6>
        <a:hlink>
          <a:srgbClr val="3333CC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Name 11">
        <a:dk1>
          <a:srgbClr val="005A58"/>
        </a:dk1>
        <a:lt1>
          <a:srgbClr val="FFFFFF"/>
        </a:lt1>
        <a:dk2>
          <a:srgbClr val="4BB7B7"/>
        </a:dk2>
        <a:lt2>
          <a:srgbClr val="99CCFF"/>
        </a:lt2>
        <a:accent1>
          <a:srgbClr val="586F9E"/>
        </a:accent1>
        <a:accent2>
          <a:srgbClr val="4A24A8"/>
        </a:accent2>
        <a:accent3>
          <a:srgbClr val="B1D8D8"/>
        </a:accent3>
        <a:accent4>
          <a:srgbClr val="DADADA"/>
        </a:accent4>
        <a:accent5>
          <a:srgbClr val="B4BBCC"/>
        </a:accent5>
        <a:accent6>
          <a:srgbClr val="422098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Company Name</Template>
  <TotalTime>1589</TotalTime>
  <Words>995</Words>
  <Application>Microsoft Office PowerPoint</Application>
  <PresentationFormat>On-screen Show (4:3)</PresentationFormat>
  <Paragraphs>122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Company Name</vt:lpstr>
      <vt:lpstr>Visio</vt:lpstr>
      <vt:lpstr>Virtual Reality Oral Present  - Chapter 8  Part II</vt:lpstr>
      <vt:lpstr>Creating a VR Application</vt:lpstr>
      <vt:lpstr>Adapting from an Existing VR Experience</vt:lpstr>
      <vt:lpstr>Creating a New VR Experience</vt:lpstr>
      <vt:lpstr>The Experience Creation Process</vt:lpstr>
      <vt:lpstr>The Experience Creation Process</vt:lpstr>
      <vt:lpstr>The Experience Creation Process</vt:lpstr>
      <vt:lpstr>The Experience Creation Process</vt:lpstr>
      <vt:lpstr>Designing a VR Experience</vt:lpstr>
      <vt:lpstr>Design Deliberately</vt:lpstr>
      <vt:lpstr>Design with the System in Mind</vt:lpstr>
      <vt:lpstr>Design with the Venue in Mind</vt:lpstr>
      <vt:lpstr>Design with the Audience in Mind</vt:lpstr>
      <vt:lpstr>Design with the Audience in Mind</vt:lpstr>
    </vt:vector>
  </TitlesOfParts>
  <Company>ACL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Reality Oral Present  - Chapter 8  Part II</dc:title>
  <dc:creator>Joseph</dc:creator>
  <cp:lastModifiedBy>Ming Ouhyoung</cp:lastModifiedBy>
  <cp:revision>13</cp:revision>
  <dcterms:created xsi:type="dcterms:W3CDTF">2005-05-30T08:17:22Z</dcterms:created>
  <dcterms:modified xsi:type="dcterms:W3CDTF">2012-03-12T23:55:08Z</dcterms:modified>
</cp:coreProperties>
</file>