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124" autoAdjust="0"/>
  </p:normalViewPr>
  <p:slideViewPr>
    <p:cSldViewPr>
      <p:cViewPr varScale="1">
        <p:scale>
          <a:sx n="39" d="100"/>
          <a:sy n="39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E75D8A-2250-4344-8A75-AE88C879B4D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A8353-69CB-4CA9-A94C-FB70A166A160}" type="slidenum">
              <a:rPr lang="en-US" altLang="zh-TW"/>
              <a:pPr/>
              <a:t>1</a:t>
            </a:fld>
            <a:endParaRPr lang="en-US" altLang="zh-TW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Experience: </a:t>
            </a:r>
            <a:r>
              <a:rPr lang="zh-TW" altLang="en-US"/>
              <a:t>體驗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9DCE9D-8F56-4D14-A7DB-0BA98BC06287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1. If the experience is primarily a ride along or even a fly-through with little interaction with object in the world, then a fairly simple user interface can be developed.</a:t>
            </a:r>
          </a:p>
          <a:p>
            <a:endParaRPr lang="en-US" altLang="zh-TW"/>
          </a:p>
          <a:p>
            <a:r>
              <a:rPr lang="en-US" altLang="zh-TW"/>
              <a:t>3. </a:t>
            </a:r>
            <a:r>
              <a:rPr lang="zh-TW" altLang="en-US"/>
              <a:t>互動或介面越複雜，就必須做更多的測試。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9BF44F-57AE-41E9-99BD-9E315670BF75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持續</a:t>
            </a:r>
            <a:r>
              <a:rPr lang="en-US" altLang="zh-TW"/>
              <a:t>/</a:t>
            </a:r>
            <a:r>
              <a:rPr lang="zh-TW" altLang="en-US"/>
              <a:t>長期體驗</a:t>
            </a:r>
          </a:p>
          <a:p>
            <a:r>
              <a:rPr lang="en-US" altLang="zh-TW"/>
              <a:t>3. </a:t>
            </a:r>
            <a:r>
              <a:rPr lang="zh-TW" altLang="en-US"/>
              <a:t>不管是</a:t>
            </a:r>
            <a:r>
              <a:rPr lang="en-US" altLang="zh-TW"/>
              <a:t>open ended</a:t>
            </a:r>
            <a:r>
              <a:rPr lang="zh-TW" altLang="en-US"/>
              <a:t>或</a:t>
            </a:r>
            <a:r>
              <a:rPr lang="en-US" altLang="zh-TW"/>
              <a:t>fixed experiences, </a:t>
            </a:r>
            <a:r>
              <a:rPr lang="zh-TW" altLang="en-US"/>
              <a:t>在整個期間都不會要求參與者一定要完全沉浸而不受打擾中斷</a:t>
            </a:r>
          </a:p>
          <a:p>
            <a:r>
              <a:rPr lang="en-US" altLang="zh-TW"/>
              <a:t>4. </a:t>
            </a:r>
            <a:r>
              <a:rPr lang="zh-TW" altLang="en-US"/>
              <a:t>許多應用都允許參與者可以待會再回來</a:t>
            </a:r>
            <a:r>
              <a:rPr lang="en-US" altLang="zh-TW"/>
              <a:t>, </a:t>
            </a:r>
            <a:r>
              <a:rPr lang="zh-TW" altLang="en-US"/>
              <a:t>然後回到他上次停止的地方。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551E9C-A00A-4F96-A20E-54C398F597FB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非長期性體驗</a:t>
            </a:r>
          </a:p>
          <a:p>
            <a:r>
              <a:rPr lang="zh-TW" altLang="en-US"/>
              <a:t>這種體驗例如彈珠抬和</a:t>
            </a:r>
            <a:r>
              <a:rPr lang="en-US" altLang="zh-TW"/>
              <a:t>videogame,</a:t>
            </a:r>
            <a:r>
              <a:rPr lang="zh-TW" altLang="en-US"/>
              <a:t>每次都從頭開始</a:t>
            </a:r>
            <a:r>
              <a:rPr lang="en-US" altLang="zh-TW"/>
              <a:t>(0</a:t>
            </a:r>
            <a:r>
              <a:rPr lang="zh-TW" altLang="en-US"/>
              <a:t>分</a:t>
            </a:r>
            <a:r>
              <a:rPr lang="en-US" altLang="zh-TW"/>
              <a:t>,level one), </a:t>
            </a:r>
            <a:r>
              <a:rPr lang="zh-TW" altLang="en-US"/>
              <a:t>最後一個錯誤發生，例如死掉</a:t>
            </a:r>
            <a:r>
              <a:rPr lang="en-US" altLang="zh-TW"/>
              <a:t>,</a:t>
            </a:r>
            <a:r>
              <a:rPr lang="zh-TW" altLang="en-US"/>
              <a:t>球掉了，體驗就結束了。瑪莉兄弟也屬於這種非長期性的體驗。去電影院看電影，從頭開始播，在所有資訊都呈現出來之後，便結束了，假如你想重新體驗，就必須從頭開始。</a:t>
            </a:r>
          </a:p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B90229-1A41-4AD3-ABA4-CE6334EDB962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Ford: </a:t>
            </a:r>
            <a:r>
              <a:rPr lang="zh-TW" altLang="en-US"/>
              <a:t>使用者被提示進入車內，當他們被載往終點的過程中，車子的特性就已經完全解釋了，當他們到達終點，整個旅程體驗就結束，離開這個系統。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776FA-F65A-4CCC-875D-5F361850AB16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限制時間的缺點</a:t>
            </a:r>
          </a:p>
          <a:p>
            <a:r>
              <a:rPr lang="en-US" altLang="zh-TW"/>
              <a:t>1. </a:t>
            </a:r>
            <a:r>
              <a:rPr lang="zh-TW" altLang="en-US"/>
              <a:t>幾乎沒有故事敘述導向的應用可以在限制的時間內完成</a:t>
            </a:r>
          </a:p>
          <a:p>
            <a:r>
              <a:rPr lang="en-US" altLang="zh-TW"/>
              <a:t>1-2. 10</a:t>
            </a:r>
            <a:r>
              <a:rPr lang="zh-TW" altLang="en-US"/>
              <a:t>分鐘不足以探索整個龐貝城的，所以參與人必須選擇城市的一部分來參觀。</a:t>
            </a:r>
          </a:p>
          <a:p>
            <a:endParaRPr lang="zh-TW" altLang="en-US"/>
          </a:p>
          <a:p>
            <a:r>
              <a:rPr lang="en-US" altLang="zh-TW"/>
              <a:t>2.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49F5E2-9E42-4CAB-A8F6-964231612132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1-1. </a:t>
            </a:r>
            <a:r>
              <a:rPr lang="zh-TW" altLang="en-US"/>
              <a:t>玩家被指定一項任務必須完成，他可能要花</a:t>
            </a:r>
            <a:r>
              <a:rPr lang="en-US" altLang="zh-TW"/>
              <a:t>20</a:t>
            </a:r>
            <a:r>
              <a:rPr lang="zh-TW" altLang="en-US"/>
              <a:t>小時或更多時間，但最終最後的謎破解後，最後一頁</a:t>
            </a:r>
            <a:r>
              <a:rPr lang="en-US" altLang="zh-TW"/>
              <a:t>(</a:t>
            </a:r>
            <a:r>
              <a:rPr lang="zh-TW" altLang="en-US"/>
              <a:t>破關畫面</a:t>
            </a:r>
            <a:r>
              <a:rPr lang="en-US" altLang="zh-TW"/>
              <a:t>)</a:t>
            </a:r>
            <a:r>
              <a:rPr lang="zh-TW" altLang="en-US"/>
              <a:t>就出現了，體驗結束。</a:t>
            </a:r>
          </a:p>
          <a:p>
            <a:endParaRPr lang="zh-TW" altLang="en-US"/>
          </a:p>
          <a:p>
            <a:r>
              <a:rPr lang="en-US" altLang="zh-TW"/>
              <a:t>1-2-1. open ended, </a:t>
            </a:r>
            <a:r>
              <a:rPr lang="zh-TW" altLang="en-US"/>
              <a:t>允許參與人儲存他們的生命值在一張卡上，在每次體驗開始可以加入生命值。</a:t>
            </a:r>
          </a:p>
          <a:p>
            <a:r>
              <a:rPr lang="en-US" altLang="zh-TW"/>
              <a:t>1-2-2. </a:t>
            </a:r>
            <a:r>
              <a:rPr lang="zh-TW" altLang="en-US"/>
              <a:t>不管是</a:t>
            </a:r>
            <a:r>
              <a:rPr lang="en-US" altLang="zh-TW"/>
              <a:t>formal</a:t>
            </a:r>
            <a:r>
              <a:rPr lang="zh-TW" altLang="en-US"/>
              <a:t>或非</a:t>
            </a:r>
            <a:r>
              <a:rPr lang="en-US" altLang="zh-TW"/>
              <a:t>formal ending, </a:t>
            </a:r>
            <a:r>
              <a:rPr lang="zh-TW" altLang="en-US"/>
              <a:t>這種長期的體驗必須允許儲存與回復體驗狀態，例如圖像呈現工具的參數，小說的書籤，或探險的位置的記錄。當參與人回來，可以從他們上次停止的地方再開始。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F0E85E-7635-4569-B779-80DEB0103ADF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對於故事，通常結局是固定的，是由</a:t>
            </a:r>
            <a:r>
              <a:rPr lang="en-US" altLang="zh-TW"/>
              <a:t>content creator</a:t>
            </a:r>
            <a:r>
              <a:rPr lang="zh-TW" altLang="en-US"/>
              <a:t>決定的</a:t>
            </a:r>
          </a:p>
          <a:p>
            <a:endParaRPr lang="zh-TW" altLang="en-US"/>
          </a:p>
          <a:p>
            <a:r>
              <a:rPr lang="zh-TW" altLang="en-US"/>
              <a:t>在一般探索的應用中，結局是靠自己想像的。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732B71-C8CC-4A83-A53B-1C3AB958787D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r>
              <a:rPr lang="zh-TW" altLang="en-US"/>
              <a:t>測試平台的發展過程中，會有一連串的常見的問題和錯誤會發生，其實是有很多可參考的文件</a:t>
            </a:r>
          </a:p>
          <a:p>
            <a:pPr marL="228600" indent="-228600"/>
            <a:r>
              <a:rPr lang="en-US" altLang="zh-TW"/>
              <a:t>2-1. </a:t>
            </a:r>
            <a:r>
              <a:rPr lang="zh-TW" altLang="en-US"/>
              <a:t>如果可以監控使用者的熟練度，則可以提供一些微妙</a:t>
            </a:r>
            <a:r>
              <a:rPr lang="en-US" altLang="zh-TW"/>
              <a:t>/</a:t>
            </a:r>
            <a:r>
              <a:rPr lang="zh-TW" altLang="en-US"/>
              <a:t>難捉摸的提示，看要如何進行。</a:t>
            </a:r>
          </a:p>
          <a:p>
            <a:pPr marL="228600" indent="-228600"/>
            <a:r>
              <a:rPr lang="en-US" altLang="zh-TW"/>
              <a:t>2-2. </a:t>
            </a:r>
            <a:r>
              <a:rPr lang="zh-TW" altLang="en-US"/>
              <a:t>對於一些故事性的例子而言。</a:t>
            </a:r>
          </a:p>
          <a:p>
            <a:pPr marL="228600" indent="-228600"/>
            <a:r>
              <a:rPr lang="zh-TW" altLang="en-US"/>
              <a:t>這些</a:t>
            </a:r>
            <a:r>
              <a:rPr lang="en-US" altLang="zh-TW"/>
              <a:t>hints</a:t>
            </a:r>
            <a:r>
              <a:rPr lang="zh-TW" altLang="en-US"/>
              <a:t>可以是</a:t>
            </a:r>
            <a:r>
              <a:rPr lang="en-US" altLang="zh-TW"/>
              <a:t>pop-up message, </a:t>
            </a:r>
            <a:r>
              <a:rPr lang="zh-TW" altLang="en-US"/>
              <a:t>或一些</a:t>
            </a:r>
            <a:r>
              <a:rPr lang="en-US" altLang="zh-TW"/>
              <a:t>agent </a:t>
            </a:r>
            <a:r>
              <a:rPr lang="zh-TW" altLang="en-US"/>
              <a:t>會提供一些建議，或只是一個不具體的人聲，這些介面是一種互動的方法來看這個</a:t>
            </a:r>
            <a:r>
              <a:rPr lang="en-US" altLang="zh-TW"/>
              <a:t>VR</a:t>
            </a:r>
            <a:r>
              <a:rPr lang="zh-TW" altLang="en-US"/>
              <a:t>應用的說明書</a:t>
            </a:r>
            <a:r>
              <a:rPr lang="en-US" altLang="zh-TW"/>
              <a:t>(</a:t>
            </a:r>
            <a:r>
              <a:rPr lang="zh-TW" altLang="en-US"/>
              <a:t>文件</a:t>
            </a:r>
            <a:r>
              <a:rPr lang="en-US" altLang="zh-TW"/>
              <a:t>)</a:t>
            </a:r>
            <a:r>
              <a:rPr lang="zh-TW" altLang="en-US"/>
              <a:t>。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1FD325-8727-4A32-AB92-9719F7C03870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這頁是講部署</a:t>
            </a:r>
          </a:p>
          <a:p>
            <a:r>
              <a:rPr lang="en-US" altLang="zh-TW"/>
              <a:t>2. </a:t>
            </a:r>
            <a:r>
              <a:rPr lang="zh-TW" altLang="en-US"/>
              <a:t>任何一個系統架在公眾場合公開使用，應該要準備容易替換的多餘零件</a:t>
            </a:r>
            <a:r>
              <a:rPr lang="en-US" altLang="zh-TW"/>
              <a:t>(</a:t>
            </a:r>
            <a:r>
              <a:rPr lang="zh-TW" altLang="en-US"/>
              <a:t>耗材</a:t>
            </a:r>
            <a:r>
              <a:rPr lang="en-US" altLang="zh-TW"/>
              <a:t>)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B32FE2-3AC8-4EFF-83FF-C2CDE5B2B158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2. </a:t>
            </a:r>
            <a:r>
              <a:rPr lang="zh-TW" altLang="en-US"/>
              <a:t>即使有些熱潮已經消退</a:t>
            </a:r>
            <a:r>
              <a:rPr lang="en-US" altLang="zh-TW"/>
              <a:t>…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5A09D1-CE7D-481F-9772-B9DD7E40BFD4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Tradeoff(</a:t>
            </a:r>
            <a:r>
              <a:rPr lang="zh-TW" altLang="en-US"/>
              <a:t>交換條件</a:t>
            </a:r>
            <a:r>
              <a:rPr lang="en-US" altLang="zh-TW"/>
              <a:t>)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77D719-6B5D-48F1-A44A-22EFFAA6A948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1.1 </a:t>
            </a:r>
            <a:r>
              <a:rPr lang="zh-TW" altLang="en-US"/>
              <a:t>當有更多的</a:t>
            </a:r>
            <a:r>
              <a:rPr lang="en-US" altLang="zh-TW"/>
              <a:t>VR</a:t>
            </a:r>
            <a:r>
              <a:rPr lang="zh-TW" altLang="en-US"/>
              <a:t>體驗製作出來，</a:t>
            </a:r>
            <a:r>
              <a:rPr lang="en-US" altLang="zh-TW"/>
              <a:t>VR</a:t>
            </a:r>
            <a:r>
              <a:rPr lang="zh-TW" altLang="en-US"/>
              <a:t>的社群就會互相學習，然後成功的</a:t>
            </a:r>
            <a:r>
              <a:rPr lang="en-US" altLang="zh-TW"/>
              <a:t>interface elements</a:t>
            </a:r>
            <a:r>
              <a:rPr lang="zh-TW" altLang="en-US"/>
              <a:t>就會變得更普遍。</a:t>
            </a:r>
          </a:p>
          <a:p>
            <a:r>
              <a:rPr lang="en-US" altLang="zh-TW"/>
              <a:t>1.2 </a:t>
            </a:r>
            <a:r>
              <a:rPr lang="zh-TW" altLang="en-US"/>
              <a:t>建立人們對</a:t>
            </a:r>
            <a:r>
              <a:rPr lang="en-US" altLang="zh-TW"/>
              <a:t>VR</a:t>
            </a:r>
            <a:r>
              <a:rPr lang="zh-TW" altLang="en-US"/>
              <a:t>的文化素養，就像我們現在看到的桌上型電腦的介面一樣，滑鼠，鍵盤等等。</a:t>
            </a:r>
          </a:p>
          <a:p>
            <a:r>
              <a:rPr lang="en-US" altLang="zh-TW"/>
              <a:t>1.3 </a:t>
            </a:r>
            <a:r>
              <a:rPr lang="zh-TW" altLang="en-US"/>
              <a:t>有了這個之後，一些比較差的</a:t>
            </a:r>
            <a:r>
              <a:rPr lang="en-US" altLang="zh-TW"/>
              <a:t>restrictions</a:t>
            </a:r>
            <a:r>
              <a:rPr lang="zh-TW" altLang="en-US"/>
              <a:t>，就會被丟在路邊</a:t>
            </a:r>
          </a:p>
          <a:p>
            <a:r>
              <a:rPr lang="en-US" altLang="zh-TW"/>
              <a:t>1.4 </a:t>
            </a:r>
            <a:r>
              <a:rPr lang="zh-TW" altLang="en-US"/>
              <a:t>現在已有很多新的</a:t>
            </a:r>
            <a:r>
              <a:rPr lang="en-US" altLang="zh-TW"/>
              <a:t>VR</a:t>
            </a:r>
            <a:r>
              <a:rPr lang="zh-TW" altLang="en-US"/>
              <a:t>應用能夠與位在另外一個系統上的合作者工作。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D11CC-2FB6-43F3-BF66-003982715E7B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Tx/>
              <a:buAutoNum type="arabicPeriod"/>
            </a:pPr>
            <a:r>
              <a:rPr lang="zh-TW" altLang="en-US"/>
              <a:t>現在已經有套裝軟體可以減輕設計者的負擔。</a:t>
            </a:r>
          </a:p>
          <a:p>
            <a:pPr marL="228600" indent="-228600">
              <a:buFontTx/>
              <a:buAutoNum type="arabicPeriod"/>
            </a:pPr>
            <a:r>
              <a:rPr lang="zh-TW" altLang="en-US"/>
              <a:t>這是未來商用軟體將會提供的東西</a:t>
            </a:r>
          </a:p>
          <a:p>
            <a:pPr marL="228600" indent="-228600">
              <a:buFontTx/>
              <a:buAutoNum type="arabicPeriod"/>
            </a:pPr>
            <a:r>
              <a:rPr lang="zh-TW" altLang="en-US"/>
              <a:t>例如</a:t>
            </a:r>
            <a:r>
              <a:rPr lang="en-US" altLang="zh-TW"/>
              <a:t>: </a:t>
            </a:r>
            <a:r>
              <a:rPr lang="zh-TW" altLang="en-US"/>
              <a:t>有所謂的</a:t>
            </a:r>
            <a:r>
              <a:rPr lang="en-US" altLang="zh-TW"/>
              <a:t>off-the-shelf(</a:t>
            </a:r>
            <a:r>
              <a:rPr lang="zh-TW" altLang="en-US"/>
              <a:t>現貨</a:t>
            </a:r>
            <a:r>
              <a:rPr lang="en-US" altLang="zh-TW"/>
              <a:t>)</a:t>
            </a:r>
            <a:r>
              <a:rPr lang="zh-TW" altLang="en-US"/>
              <a:t>，就是買得到的商用軟體，可以在現在的家用電腦操作，幫助我們設計建造屬於自己的房子，</a:t>
            </a:r>
          </a:p>
          <a:p>
            <a:pPr marL="228600" indent="-228600"/>
            <a:r>
              <a:rPr lang="zh-TW" altLang="en-US"/>
              <a:t>也會有更多低成本的硬體可以買得到，造成更多的實驗者，在商業上或在家裡面，開始探索</a:t>
            </a:r>
            <a:r>
              <a:rPr lang="en-US" altLang="zh-TW"/>
              <a:t>VR</a:t>
            </a:r>
            <a:r>
              <a:rPr lang="zh-TW" altLang="en-US"/>
              <a:t>的可能性，這也就導致</a:t>
            </a:r>
            <a:r>
              <a:rPr lang="en-US" altLang="zh-TW"/>
              <a:t>VR</a:t>
            </a:r>
            <a:r>
              <a:rPr lang="zh-TW" altLang="en-US"/>
              <a:t>軟體現貨的需求。</a:t>
            </a:r>
          </a:p>
          <a:p>
            <a:pPr marL="228600" indent="-228600"/>
            <a:r>
              <a:rPr lang="en-US" altLang="zh-TW"/>
              <a:t>4~6</a:t>
            </a:r>
            <a:r>
              <a:rPr lang="zh-TW" altLang="en-US"/>
              <a:t>越講越扯囉，</a:t>
            </a:r>
          </a:p>
          <a:p>
            <a:pPr marL="228600" indent="-228600"/>
            <a:r>
              <a:rPr lang="en-US" altLang="zh-TW"/>
              <a:t>5. </a:t>
            </a:r>
            <a:r>
              <a:rPr lang="zh-TW" altLang="en-US"/>
              <a:t>人們將會對於藉著盡力探索應用</a:t>
            </a:r>
            <a:r>
              <a:rPr lang="en-US" altLang="zh-TW"/>
              <a:t>VR</a:t>
            </a:r>
            <a:r>
              <a:rPr lang="zh-TW" altLang="en-US"/>
              <a:t>的可能利益相當有興趣</a:t>
            </a:r>
          </a:p>
          <a:p>
            <a:pPr marL="228600" indent="-228600"/>
            <a:r>
              <a:rPr lang="en-US" altLang="zh-TW"/>
              <a:t>Arenas(</a:t>
            </a:r>
            <a:r>
              <a:rPr lang="zh-TW" altLang="en-US"/>
              <a:t>競技場</a:t>
            </a:r>
            <a:r>
              <a:rPr lang="en-US" altLang="zh-TW"/>
              <a:t>/</a:t>
            </a:r>
            <a:r>
              <a:rPr lang="zh-TW" altLang="en-US"/>
              <a:t>活動場所</a:t>
            </a:r>
            <a:r>
              <a:rPr lang="en-US" altLang="zh-TW"/>
              <a:t>/</a:t>
            </a:r>
            <a:r>
              <a:rPr lang="zh-TW" altLang="en-US"/>
              <a:t>舞台</a:t>
            </a:r>
            <a:r>
              <a:rPr lang="en-US" altLang="zh-TW"/>
              <a:t>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D9B472-0C91-45CB-8B9E-8F8B5BE1D50B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世界複雜度 與 計算效能上的</a:t>
            </a:r>
            <a:r>
              <a:rPr lang="en-US" altLang="zh-TW"/>
              <a:t>tradeoff</a:t>
            </a:r>
          </a:p>
          <a:p>
            <a:endParaRPr lang="en-US" altLang="zh-TW"/>
          </a:p>
          <a:p>
            <a:r>
              <a:rPr lang="zh-TW" altLang="en-US"/>
              <a:t>世界的複雜度將會影響設計者的選擇，選擇用什麼方式來呈現這個世界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9C7CF2-C590-494B-A9C9-1D35FDCEA021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互動的複雜性與敘事性</a:t>
            </a:r>
          </a:p>
          <a:p>
            <a:endParaRPr lang="zh-TW" altLang="en-US"/>
          </a:p>
          <a:p>
            <a:r>
              <a:rPr lang="en-US" altLang="zh-TW"/>
              <a:t>2,3. </a:t>
            </a:r>
            <a:r>
              <a:rPr lang="zh-TW" altLang="en-US"/>
              <a:t>藉著限制路徑，設計不須創造整個世界的所有細節，只要考慮使用者路徑附近的世界。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2CA3B7-5114-4277-B38D-18D2F1C28E0A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pmesh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51818C-5BAE-4FFC-8F0A-79F6EBFC191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1.</a:t>
            </a:r>
            <a:r>
              <a:rPr lang="zh-TW" altLang="en-US"/>
              <a:t>允許使用者可完全自由在特定範圍內移動，透過</a:t>
            </a:r>
            <a:r>
              <a:rPr lang="en-US" altLang="zh-TW"/>
              <a:t>constraints</a:t>
            </a:r>
            <a:r>
              <a:rPr lang="zh-TW" altLang="en-US"/>
              <a:t>而非限制路徑</a:t>
            </a:r>
          </a:p>
          <a:p>
            <a:r>
              <a:rPr lang="en-US" altLang="zh-TW"/>
              <a:t>2.</a:t>
            </a:r>
            <a:r>
              <a:rPr lang="zh-TW" altLang="en-US"/>
              <a:t>設計者只須擔心你最有可能去的地方，儘管你有完全自由，但事實上你被</a:t>
            </a:r>
            <a:r>
              <a:rPr lang="en-US" altLang="zh-TW"/>
              <a:t>constrained</a:t>
            </a:r>
            <a:r>
              <a:rPr lang="zh-TW" altLang="en-US"/>
              <a:t>了。</a:t>
            </a:r>
          </a:p>
          <a:p>
            <a:r>
              <a:rPr lang="en-US" altLang="zh-TW"/>
              <a:t>3.</a:t>
            </a:r>
            <a:r>
              <a:rPr lang="zh-TW" altLang="en-US"/>
              <a:t>例如</a:t>
            </a:r>
            <a:r>
              <a:rPr lang="en-US" altLang="zh-TW"/>
              <a:t>:</a:t>
            </a:r>
            <a:r>
              <a:rPr lang="zh-TW" altLang="en-US"/>
              <a:t>有一個峽谷太高了，對使用者而言根本過不去，即使使用者的感覺是完全自由的，但卻有隱藏的限制存在。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C75FE3-090F-4346-BD6B-450975DFE991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Constraining travel </a:t>
            </a:r>
            <a:r>
              <a:rPr lang="zh-TW" altLang="en-US"/>
              <a:t>表面上創造了一個複雜的世界，藉著將使用者導向重要的區域，以維持玩家的興趣。</a:t>
            </a:r>
          </a:p>
          <a:p>
            <a:endParaRPr lang="zh-TW" altLang="en-US"/>
          </a:p>
          <a:p>
            <a:r>
              <a:rPr lang="zh-TW" altLang="en-US"/>
              <a:t>玩家越感興趣的東西做得越詳細。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F53071-1907-4136-92A4-4275C2BBF2C3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Merely adding lots of polygons to an objects to make it look more realistic is not always the answer.</a:t>
            </a:r>
          </a:p>
          <a:p>
            <a:endParaRPr lang="en-US" altLang="zh-TW"/>
          </a:p>
          <a:p>
            <a:r>
              <a:rPr lang="en-US" altLang="zh-TW"/>
              <a:t>Book: the idiots’ guide to virtual world design.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FE855B-D9D9-470C-9136-1A14B941AD7A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2.</a:t>
            </a:r>
            <a:r>
              <a:rPr lang="zh-TW" altLang="en-US"/>
              <a:t>例如</a:t>
            </a:r>
            <a:r>
              <a:rPr lang="en-US" altLang="zh-TW"/>
              <a:t>: </a:t>
            </a:r>
            <a:r>
              <a:rPr lang="zh-TW" altLang="en-US"/>
              <a:t>在阿拉丁魔毯，迪士尼設計團隊做了一個實驗，人們只能忍受漫無方向、無目的的遊走最多兩分鐘，之後他們會想要一些方向</a:t>
            </a:r>
            <a:r>
              <a:rPr lang="en-US" altLang="zh-TW"/>
              <a:t>(</a:t>
            </a:r>
            <a:r>
              <a:rPr lang="zh-TW" altLang="en-US"/>
              <a:t>指導</a:t>
            </a:r>
            <a:r>
              <a:rPr lang="en-US" altLang="zh-TW"/>
              <a:t>)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en-US" altLang="zh-TW"/>
              <a:t>3.Left undirected </a:t>
            </a:r>
            <a:r>
              <a:rPr lang="zh-TW" altLang="en-US"/>
              <a:t>放任使用者而不指導他，他會覺得無聊，而且會問他到底該作什麼</a:t>
            </a:r>
            <a:r>
              <a:rPr lang="en-US" altLang="zh-TW"/>
              <a:t>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124" name="Freeform 4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F02BF92-998F-4D66-81F7-2353EE39C5A5}" type="datetime1">
              <a:rPr lang="zh-TW" altLang="en-US"/>
              <a:pPr/>
              <a:t>2012/3/13</a:t>
            </a:fld>
            <a:endParaRPr lang="en-US" altLang="zh-TW"/>
          </a:p>
        </p:txBody>
      </p:sp>
      <p:pic>
        <p:nvPicPr>
          <p:cNvPr id="5128" name="Picture 8" descr="ac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9338" y="6232525"/>
            <a:ext cx="1270000" cy="561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47A38F-0661-4CB5-8A4C-D8656046C62A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F479AC-6BBD-4BD2-86BE-EA9940ECF7AE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E11442-E6B0-432A-9A85-5435DC9B2995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A054DC-0061-485E-B151-3F41F496DBE4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3DF2D5-E0A3-4490-8BF1-E299B0675343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4BAC49-D572-4D02-A096-0B4AF5A94A99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7345CD-9105-433C-8EDE-3AA12866828E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D671D-398F-4838-8293-B94565E0F7CE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B1F3AC-A92C-4C00-A2C0-97133696A510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AFF062-E0E7-4971-96D3-F7BE466399A3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Advanced Control Lab.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28491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j-lt"/>
              </a:defRPr>
            </a:lvl1pPr>
          </a:lstStyle>
          <a:p>
            <a:fld id="{DB474E1B-50E1-4D85-8088-24F4311403FE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4825" y="62849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Georgia" pitchFamily="18" charset="0"/>
              </a:defRPr>
            </a:lvl1pPr>
          </a:lstStyle>
          <a:p>
            <a:r>
              <a:rPr lang="en-US" altLang="zh-TW"/>
              <a:t>Advanced Control Lab.</a:t>
            </a:r>
          </a:p>
        </p:txBody>
      </p:sp>
      <p:sp>
        <p:nvSpPr>
          <p:cNvPr id="4102" name="Freeform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7150" y="6477000"/>
            <a:ext cx="5667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fld id="{D9468DD5-9EBE-4E2E-B9FD-D39030D0FC2A}" type="slidenum">
              <a:rPr lang="en-US" altLang="zh-TW" sz="1200">
                <a:latin typeface="Times New Roman" pitchFamily="18" charset="0"/>
              </a:rPr>
              <a:pPr>
                <a:spcBef>
                  <a:spcPct val="50000"/>
                </a:spcBef>
              </a:pPr>
              <a:t>‹#›</a:t>
            </a:fld>
            <a:endParaRPr lang="en-US" altLang="zh-TW" sz="1200">
              <a:latin typeface="Times New Roman" pitchFamily="18" charset="0"/>
            </a:endParaRPr>
          </a:p>
        </p:txBody>
      </p:sp>
      <p:pic>
        <p:nvPicPr>
          <p:cNvPr id="4105" name="Picture 9" descr="ac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99338" y="6232525"/>
            <a:ext cx="1270000" cy="5619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kumimoji="1" sz="2600">
          <a:solidFill>
            <a:schemeClr val="tx1"/>
          </a:solidFill>
          <a:latin typeface="+mn-lt"/>
          <a:ea typeface="+mn-ea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kumimoji="1" sz="2000">
          <a:solidFill>
            <a:schemeClr val="tx1"/>
          </a:solidFill>
          <a:latin typeface="+mn-lt"/>
          <a:ea typeface="+mn-ea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Experience Design:</a:t>
            </a:r>
            <a:br>
              <a:rPr lang="en-US" altLang="zh-TW" dirty="0" smtClean="0">
                <a:solidFill>
                  <a:schemeClr val="tx1"/>
                </a:solidFill>
              </a:rPr>
            </a:br>
            <a:r>
              <a:rPr lang="en-US" altLang="zh-TW" sz="3600" dirty="0" smtClean="0">
                <a:solidFill>
                  <a:schemeClr val="tx1"/>
                </a:solidFill>
              </a:rPr>
              <a:t>Applying VR to a Problem (III)</a:t>
            </a:r>
            <a:endParaRPr lang="en-US" altLang="zh-TW" sz="3600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mtClean="0"/>
              <a:t>Ming Ouyoung</a:t>
            </a:r>
            <a:endParaRPr lang="en-US" altLang="zh-TW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CAFF-E1B0-4BFE-8283-22DE5A8D2A62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User Objective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The user should feel that the application has a </a:t>
            </a:r>
            <a:r>
              <a:rPr lang="en-US" altLang="zh-TW" b="1" i="1"/>
              <a:t>purpose</a:t>
            </a:r>
            <a:r>
              <a:rPr lang="en-US" altLang="zh-TW"/>
              <a:t>.</a:t>
            </a:r>
          </a:p>
          <a:p>
            <a:r>
              <a:rPr lang="en-US" altLang="zh-TW"/>
              <a:t>Applications may be designed to entertain, educate, enlighten, visualize information, and so on, but there must be either a </a:t>
            </a:r>
            <a:r>
              <a:rPr lang="en-US" altLang="zh-TW" i="1" u="sng"/>
              <a:t>narrative</a:t>
            </a:r>
            <a:r>
              <a:rPr lang="en-US" altLang="zh-TW"/>
              <a:t> or </a:t>
            </a:r>
            <a:r>
              <a:rPr lang="en-US" altLang="zh-TW" i="1" u="sng"/>
              <a:t>task</a:t>
            </a:r>
            <a:r>
              <a:rPr lang="en-US" altLang="zh-TW"/>
              <a:t> that can be carried out.</a:t>
            </a:r>
          </a:p>
          <a:p>
            <a:r>
              <a:rPr lang="en-US" altLang="zh-TW"/>
              <a:t>Not just entertainment in VR. Left undirected, people got bored and asked what they should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A269F-D70A-426F-B672-6CC7564559EF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User Objective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Type and amount of user interface depends on the objective.</a:t>
            </a:r>
          </a:p>
          <a:p>
            <a:r>
              <a:rPr lang="en-US" altLang="zh-TW"/>
              <a:t>For applications in which the user must be able to manipulate objects, the interface becomes more complicated.</a:t>
            </a:r>
          </a:p>
          <a:p>
            <a:r>
              <a:rPr lang="en-US" altLang="zh-TW"/>
              <a:t>The more complicated the interactions and the interface, the more user testing must be done – another tradeoff.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349-5FCF-4EF8-936F-AD342370A1C0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End of the Experience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/>
              <a:t>Open ended</a:t>
            </a:r>
            <a:r>
              <a:rPr lang="en-US" altLang="zh-TW"/>
              <a:t>: user in the virtual world for an indefinite amount of time.</a:t>
            </a:r>
          </a:p>
          <a:p>
            <a:r>
              <a:rPr lang="en-US" altLang="zh-TW" i="1"/>
              <a:t>Concrete ended</a:t>
            </a:r>
            <a:r>
              <a:rPr lang="en-US" altLang="zh-TW"/>
              <a:t>: definite close.</a:t>
            </a:r>
          </a:p>
          <a:p>
            <a:r>
              <a:rPr lang="en-US" altLang="zh-TW"/>
              <a:t>Neither open ended nor fixed experiences require a participant to be immersed uninterrupted for the entire duration.</a:t>
            </a:r>
          </a:p>
          <a:p>
            <a:r>
              <a:rPr lang="en-US" altLang="zh-TW"/>
              <a:t>Many VR applications allow the participant to return later and pick up where they left off.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495B-2791-4C68-973D-9134427EB392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End of the Experience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530725"/>
          </a:xfrm>
        </p:spPr>
        <p:txBody>
          <a:bodyPr/>
          <a:lstStyle/>
          <a:p>
            <a:r>
              <a:rPr lang="en-US" altLang="zh-TW" dirty="0"/>
              <a:t>Three ways a </a:t>
            </a:r>
            <a:r>
              <a:rPr lang="en-US" altLang="zh-TW" dirty="0" smtClean="0"/>
              <a:t>quintessential(classical) </a:t>
            </a:r>
            <a:r>
              <a:rPr lang="en-US" altLang="zh-TW" dirty="0"/>
              <a:t>non-perpetual experience may end:</a:t>
            </a:r>
          </a:p>
          <a:p>
            <a:pPr lvl="1"/>
            <a:r>
              <a:rPr lang="en-US" altLang="zh-TW" dirty="0"/>
              <a:t>Time expiration (ex. 5 minutes are up)</a:t>
            </a:r>
          </a:p>
          <a:p>
            <a:pPr lvl="1"/>
            <a:r>
              <a:rPr lang="en-US" altLang="zh-TW" dirty="0"/>
              <a:t>Terminal event (final ball drops)</a:t>
            </a:r>
          </a:p>
          <a:p>
            <a:pPr lvl="1"/>
            <a:r>
              <a:rPr lang="en-US" altLang="zh-TW" dirty="0"/>
              <a:t>Early user termination (</a:t>
            </a:r>
            <a:r>
              <a:rPr lang="en-US" altLang="zh-TW" dirty="0" smtClean="0"/>
              <a:t>user </a:t>
            </a:r>
            <a:r>
              <a:rPr lang="en-US" altLang="zh-TW" dirty="0"/>
              <a:t>leaves from boredom)</a:t>
            </a:r>
          </a:p>
        </p:txBody>
      </p:sp>
      <p:pic>
        <p:nvPicPr>
          <p:cNvPr id="28677" name="Picture 5" descr="mari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3933825"/>
            <a:ext cx="2438400" cy="2133600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132138" y="3860800"/>
            <a:ext cx="576262" cy="3603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800F7-57A8-4278-8513-6F8A6F93C1B8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87824" y="6400800"/>
            <a:ext cx="2895600" cy="457200"/>
          </a:xfrm>
        </p:spPr>
        <p:txBody>
          <a:bodyPr/>
          <a:lstStyle/>
          <a:p>
            <a:endParaRPr lang="en-US" altLang="zh-TW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End of the Experience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The first two publicly exhibited </a:t>
            </a:r>
            <a:r>
              <a:rPr lang="en-US" altLang="zh-TW" i="1" dirty="0" err="1"/>
              <a:t>Alladdin</a:t>
            </a:r>
            <a:r>
              <a:rPr lang="en-US" altLang="zh-TW" i="1" dirty="0"/>
              <a:t> </a:t>
            </a:r>
            <a:r>
              <a:rPr lang="en-US" altLang="zh-TW" dirty="0"/>
              <a:t>experiences lasted 5 minutes:</a:t>
            </a:r>
          </a:p>
          <a:p>
            <a:pPr lvl="1"/>
            <a:r>
              <a:rPr lang="en-US" altLang="zh-TW" dirty="0"/>
              <a:t>tried to accomplish a </a:t>
            </a:r>
            <a:r>
              <a:rPr lang="en-US" altLang="zh-TW" i="1" dirty="0"/>
              <a:t>specific goal</a:t>
            </a:r>
            <a:r>
              <a:rPr lang="en-US" altLang="zh-TW" dirty="0"/>
              <a:t> to </a:t>
            </a:r>
            <a:r>
              <a:rPr lang="en-US" altLang="zh-TW" i="1" dirty="0"/>
              <a:t>win</a:t>
            </a:r>
            <a:r>
              <a:rPr lang="en-US" altLang="zh-TW" dirty="0"/>
              <a:t> the game.</a:t>
            </a:r>
          </a:p>
          <a:p>
            <a:pPr lvl="1"/>
            <a:r>
              <a:rPr lang="en-US" altLang="zh-TW" dirty="0" smtClean="0"/>
              <a:t>extra </a:t>
            </a:r>
            <a:r>
              <a:rPr lang="en-US" altLang="zh-TW" dirty="0"/>
              <a:t>time was not given to allow the participant a chance to just explore the world.</a:t>
            </a:r>
          </a:p>
          <a:p>
            <a:r>
              <a:rPr lang="en-US" altLang="zh-TW" dirty="0"/>
              <a:t>Ford Galaxy VR experience</a:t>
            </a:r>
          </a:p>
          <a:p>
            <a:pPr lvl="1"/>
            <a:r>
              <a:rPr lang="en-US" altLang="zh-TW" dirty="0"/>
              <a:t>Fixed-length narrative with a complete story (begin, middle, and end).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92BD9-561C-46FA-A235-FFA8E81D0DB0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3848" y="6309320"/>
            <a:ext cx="3816424" cy="548680"/>
          </a:xfrm>
        </p:spPr>
        <p:txBody>
          <a:bodyPr/>
          <a:lstStyle/>
          <a:p>
            <a:endParaRPr lang="en-US" altLang="zh-TW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End of the Experience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Less narratively oriented applications can also be made to work within the confines of a limited-time experience.</a:t>
            </a:r>
          </a:p>
          <a:p>
            <a:pPr lvl="1"/>
            <a:r>
              <a:rPr lang="en-US" altLang="zh-TW"/>
              <a:t>Char Davies’s Osmose (15 min. exploration)</a:t>
            </a:r>
          </a:p>
          <a:p>
            <a:pPr lvl="1"/>
            <a:r>
              <a:rPr lang="en-US" altLang="zh-TW"/>
              <a:t>Pompeii by STUDIO at CMU (10 min., ending with the eruption of Mt. Vesuvius)</a:t>
            </a:r>
          </a:p>
          <a:p>
            <a:r>
              <a:rPr lang="en-US" altLang="zh-TW"/>
              <a:t>In general, experiences for which throughput is important will be of fixed length.</a:t>
            </a:r>
          </a:p>
          <a:p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6F5-8FB6-4EF4-A295-7A7B68EDD1C8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End of the Experience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Open ended experiences</a:t>
            </a:r>
          </a:p>
          <a:p>
            <a:pPr lvl="1"/>
            <a:r>
              <a:rPr lang="en-US" altLang="zh-TW" sz="3000"/>
              <a:t>Formal ending: strong narrative, lengthy, eventually do come to a conclusion</a:t>
            </a:r>
            <a:r>
              <a:rPr lang="en-US" altLang="zh-TW"/>
              <a:t>.</a:t>
            </a:r>
          </a:p>
          <a:p>
            <a:pPr lvl="2"/>
            <a:r>
              <a:rPr lang="en-US" altLang="zh-TW" sz="2600"/>
              <a:t>Novel, text adventure (interactive fiction), role-playing games.</a:t>
            </a:r>
          </a:p>
          <a:p>
            <a:pPr lvl="1"/>
            <a:r>
              <a:rPr lang="en-US" altLang="zh-TW" sz="3000"/>
              <a:t>Legend Quest game</a:t>
            </a:r>
          </a:p>
          <a:p>
            <a:pPr lvl="2"/>
            <a:r>
              <a:rPr lang="en-US" altLang="zh-TW" sz="2600"/>
              <a:t>Open ended</a:t>
            </a:r>
          </a:p>
          <a:p>
            <a:pPr lvl="2"/>
            <a:r>
              <a:rPr lang="en-US" altLang="zh-TW" sz="2600"/>
              <a:t>Saving and restoring the state of experience.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D538-F301-404E-AEF1-0A5FF6C03AA6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the End of the Experience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 dirty="0"/>
              <a:t>Denouement </a:t>
            </a:r>
            <a:r>
              <a:rPr lang="en-US" altLang="zh-TW" b="1" dirty="0" smtClean="0"/>
              <a:t>(</a:t>
            </a:r>
            <a:r>
              <a:rPr lang="en-US" altLang="zh-TW" b="1" dirty="0" smtClean="0">
                <a:ea typeface="標楷體" pitchFamily="65" charset="-120"/>
              </a:rPr>
              <a:t>ending</a:t>
            </a:r>
            <a:r>
              <a:rPr lang="en-US" altLang="zh-TW" b="1" dirty="0" smtClean="0"/>
              <a:t>)</a:t>
            </a:r>
            <a:endParaRPr lang="en-US" altLang="zh-TW" b="1" dirty="0"/>
          </a:p>
          <a:p>
            <a:pPr lvl="1"/>
            <a:r>
              <a:rPr lang="en-US" altLang="zh-TW" dirty="0"/>
              <a:t>For story or story-oriented experiences, ends are bound up. It is up to content creator.</a:t>
            </a:r>
          </a:p>
          <a:p>
            <a:pPr lvl="1"/>
            <a:r>
              <a:rPr lang="en-US" altLang="zh-TW" dirty="0"/>
              <a:t>For exploratory application, it is up to the participant to figure 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8CE6-1AEF-4ACA-8C78-58CB46075DFD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800"/>
              <a:t>Document, Deploy, and Evaluate the Experience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During development, some </a:t>
            </a:r>
            <a:r>
              <a:rPr lang="en-US" altLang="zh-TW" i="1" u="sng"/>
              <a:t>documentation</a:t>
            </a:r>
            <a:r>
              <a:rPr lang="en-US" altLang="zh-TW"/>
              <a:t> will likely be available as the VR experience is </a:t>
            </a:r>
            <a:r>
              <a:rPr lang="en-US" altLang="zh-TW" i="1" u="sng"/>
              <a:t>readied for deployment</a:t>
            </a:r>
            <a:r>
              <a:rPr lang="en-US" altLang="zh-TW"/>
              <a:t>.</a:t>
            </a:r>
          </a:p>
          <a:p>
            <a:r>
              <a:rPr lang="en-US" altLang="zh-TW"/>
              <a:t>Monitor the user’s proficiency</a:t>
            </a:r>
          </a:p>
          <a:p>
            <a:pPr lvl="1"/>
            <a:r>
              <a:rPr lang="en-US" altLang="zh-TW"/>
              <a:t>Provide subtle hints</a:t>
            </a:r>
          </a:p>
          <a:p>
            <a:pPr lvl="1"/>
            <a:r>
              <a:rPr lang="en-US" altLang="zh-TW"/>
              <a:t>Nudge users along in the right direction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D100B-3506-42C9-9F2F-51D8DC97CB5B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 smtClean="0"/>
              <a:t>.</a:t>
            </a:r>
            <a:endParaRPr lang="en-US" altLang="zh-TW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800"/>
              <a:t>Document, Deploy, and Evaluate the Experience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The installation effort and amount of personnel training depend heavily on:</a:t>
            </a:r>
          </a:p>
          <a:p>
            <a:pPr lvl="1"/>
            <a:r>
              <a:rPr lang="en-US" altLang="zh-TW"/>
              <a:t>the type of environment</a:t>
            </a:r>
          </a:p>
          <a:p>
            <a:pPr lvl="1"/>
            <a:r>
              <a:rPr lang="en-US" altLang="zh-TW"/>
              <a:t>whether it is an existing VR facility.</a:t>
            </a:r>
          </a:p>
          <a:p>
            <a:r>
              <a:rPr lang="en-US" altLang="zh-TW"/>
              <a:t>Any system deployed offsite in a public venue should have easily interchangeable spare units for the most fragile and vulnerable components.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15BA-9714-40D5-9632-281403EDA963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Outline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Consider Design Tradeoffs</a:t>
            </a:r>
          </a:p>
          <a:p>
            <a:r>
              <a:rPr lang="en-US" altLang="zh-TW"/>
              <a:t>Design the User Objective</a:t>
            </a:r>
          </a:p>
          <a:p>
            <a:r>
              <a:rPr lang="en-US" altLang="zh-TW"/>
              <a:t>Design the End of the Experience</a:t>
            </a:r>
          </a:p>
          <a:p>
            <a:r>
              <a:rPr lang="en-US" altLang="zh-TW"/>
              <a:t>Document, Deploy, and Evaluate the Experience</a:t>
            </a:r>
          </a:p>
          <a:p>
            <a:r>
              <a:rPr lang="en-US" altLang="zh-TW"/>
              <a:t>The Future of VR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DB12-F3A0-4047-ACE1-7189821A534E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3848" y="6400800"/>
            <a:ext cx="2895600" cy="457200"/>
          </a:xfrm>
        </p:spPr>
        <p:txBody>
          <a:bodyPr/>
          <a:lstStyle/>
          <a:p>
            <a:endParaRPr lang="en-US" altLang="zh-TW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800"/>
              <a:t>Document, Deploy, and Evaluate the Experience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What is a good measure of success?</a:t>
            </a:r>
          </a:p>
          <a:p>
            <a:pPr lvl="1"/>
            <a:r>
              <a:rPr lang="en-US" altLang="zh-TW"/>
              <a:t>Was the goal attained? -&gt; hard to measure.</a:t>
            </a:r>
          </a:p>
          <a:p>
            <a:pPr lvl="1"/>
            <a:r>
              <a:rPr lang="en-US" altLang="zh-TW"/>
              <a:t>More concrete measuring stick, such as profit made or money saved, time saved, or increased test scores.</a:t>
            </a:r>
          </a:p>
          <a:p>
            <a:pPr lvl="1"/>
            <a:r>
              <a:rPr lang="en-US" altLang="zh-TW"/>
              <a:t>Whether people did gain new understanding of a concept.</a:t>
            </a:r>
          </a:p>
          <a:p>
            <a:pPr lvl="1"/>
            <a:r>
              <a:rPr lang="en-US" altLang="zh-TW"/>
              <a:t>Mentally immersed</a:t>
            </a:r>
          </a:p>
          <a:p>
            <a:pPr lvl="1"/>
            <a:r>
              <a:rPr lang="en-US" altLang="zh-TW"/>
              <a:t>Performing better on the job because of the experience.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BB20-9FE1-4F9F-8DD7-6C990032C39F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Future of VR Design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We are still in the embryonic (</a:t>
            </a:r>
            <a:r>
              <a:rPr lang="zh-TW" altLang="en-US" sz="2000" dirty="0">
                <a:ea typeface="標楷體" pitchFamily="65" charset="-120"/>
              </a:rPr>
              <a:t>萌芽期</a:t>
            </a:r>
            <a:r>
              <a:rPr lang="en-US" altLang="zh-TW" dirty="0"/>
              <a:t>) stage of the medium.</a:t>
            </a:r>
          </a:p>
          <a:p>
            <a:r>
              <a:rPr lang="en-US" altLang="zh-TW" dirty="0"/>
              <a:t>VR continues to develop and shows promise as a medium capable of impacting the way we communicate, think, do business, and learn.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F840-E257-4E61-9D76-B1FCE2D4B69A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Future of VR Design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Developments</a:t>
            </a:r>
          </a:p>
          <a:p>
            <a:pPr lvl="1"/>
            <a:r>
              <a:rPr lang="en-US" altLang="zh-TW"/>
              <a:t>Grow acceptance and familiarity of VR</a:t>
            </a:r>
          </a:p>
          <a:p>
            <a:pPr lvl="1"/>
            <a:r>
              <a:rPr lang="en-US" altLang="zh-TW"/>
              <a:t>Have a basic knowledge of what to do in a new VR application.</a:t>
            </a:r>
          </a:p>
          <a:p>
            <a:pPr lvl="1"/>
            <a:r>
              <a:rPr lang="en-US" altLang="zh-TW"/>
              <a:t>The technologies that VR is built on will continue to improve.</a:t>
            </a:r>
          </a:p>
          <a:p>
            <a:pPr lvl="1"/>
            <a:r>
              <a:rPr lang="en-US" altLang="zh-TW"/>
              <a:t>Facilitating a collaborative VR work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E3BE-3592-4528-A874-FC9D74D80C63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Future of VR Design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600"/>
              <a:t>Move from specialized, custom-built application toward mass distribution.</a:t>
            </a:r>
          </a:p>
          <a:p>
            <a:r>
              <a:rPr lang="en-US" altLang="zh-TW" sz="2600"/>
              <a:t>Predesigned VR applications for scientific visualization and architectural walkthroughs.</a:t>
            </a:r>
          </a:p>
          <a:p>
            <a:r>
              <a:rPr lang="en-US" altLang="zh-TW" sz="2600"/>
              <a:t>VR tools to help design VR experiences.</a:t>
            </a:r>
          </a:p>
          <a:p>
            <a:r>
              <a:rPr lang="en-US" altLang="zh-TW" sz="2600"/>
              <a:t>Computers may come “VR ready.”</a:t>
            </a:r>
          </a:p>
          <a:p>
            <a:r>
              <a:rPr lang="en-US" altLang="zh-TW" sz="2600"/>
              <a:t>People will be interested in exploring the possible benefits of applying VR to their endeavors.</a:t>
            </a:r>
          </a:p>
          <a:p>
            <a:r>
              <a:rPr lang="en-US" altLang="zh-TW" sz="2600"/>
              <a:t>VR will be used in many new arenas.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0CE97-09B7-4129-9BCD-98C03EE9DC3F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Between </a:t>
            </a:r>
            <a:r>
              <a:rPr lang="en-US" altLang="zh-TW" b="1" i="1"/>
              <a:t>world complexity</a:t>
            </a:r>
            <a:r>
              <a:rPr lang="en-US" altLang="zh-TW"/>
              <a:t> and </a:t>
            </a:r>
            <a:r>
              <a:rPr lang="en-US" altLang="zh-TW" b="1" i="1"/>
              <a:t>expense required for high computer performance</a:t>
            </a:r>
            <a:r>
              <a:rPr lang="en-US" altLang="zh-TW"/>
              <a:t>.</a:t>
            </a:r>
          </a:p>
          <a:p>
            <a:pPr lvl="1"/>
            <a:r>
              <a:rPr lang="en-US" altLang="zh-TW"/>
              <a:t>World complexity affects </a:t>
            </a:r>
            <a:r>
              <a:rPr lang="en-US" altLang="zh-TW" i="1" u="sng"/>
              <a:t>how the designers</a:t>
            </a:r>
            <a:r>
              <a:rPr lang="en-US" altLang="zh-TW" u="sng"/>
              <a:t> </a:t>
            </a:r>
            <a:r>
              <a:rPr lang="en-US" altLang="zh-TW" i="1" u="sng"/>
              <a:t>choose</a:t>
            </a:r>
            <a:r>
              <a:rPr lang="en-US" altLang="zh-TW"/>
              <a:t> to represent the world.</a:t>
            </a:r>
          </a:p>
          <a:p>
            <a:pPr lvl="1"/>
            <a:r>
              <a:rPr lang="en-US" altLang="zh-TW"/>
              <a:t>Ex. A representation using </a:t>
            </a:r>
            <a:r>
              <a:rPr lang="en-US" altLang="zh-TW" i="1" u="sng"/>
              <a:t>highly complex rendering techniques</a:t>
            </a:r>
            <a:r>
              <a:rPr lang="en-US" altLang="zh-TW"/>
              <a:t> may be totally inappropriate for a system </a:t>
            </a:r>
            <a:r>
              <a:rPr lang="en-US" altLang="zh-TW" i="1" u="sng"/>
              <a:t>with less graphical rendering power</a:t>
            </a:r>
            <a:r>
              <a:rPr lang="en-US" altLang="zh-TW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EA85B-86BF-43F0-9746-68A536CB1E07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530725"/>
          </a:xfrm>
        </p:spPr>
        <p:txBody>
          <a:bodyPr/>
          <a:lstStyle/>
          <a:p>
            <a:r>
              <a:rPr lang="en-US" altLang="zh-TW"/>
              <a:t>Between the </a:t>
            </a:r>
            <a:r>
              <a:rPr lang="en-US" altLang="zh-TW" b="1" i="1"/>
              <a:t>complexity of interaction</a:t>
            </a:r>
            <a:r>
              <a:rPr lang="en-US" altLang="zh-TW"/>
              <a:t> in the world and the </a:t>
            </a:r>
            <a:r>
              <a:rPr lang="en-US" altLang="zh-TW" b="1" i="1"/>
              <a:t>narrative</a:t>
            </a:r>
            <a:r>
              <a:rPr lang="en-US" altLang="zh-TW"/>
              <a:t>.</a:t>
            </a:r>
          </a:p>
          <a:p>
            <a:pPr lvl="1"/>
            <a:r>
              <a:rPr lang="en-US" altLang="zh-TW" i="1" u="sng"/>
              <a:t>Limiting</a:t>
            </a:r>
            <a:r>
              <a:rPr lang="en-US" altLang="zh-TW"/>
              <a:t> the path of travel</a:t>
            </a:r>
          </a:p>
          <a:p>
            <a:pPr lvl="1"/>
            <a:r>
              <a:rPr lang="en-US" altLang="zh-TW"/>
              <a:t>Only concern with the world near the user’s path.</a:t>
            </a:r>
          </a:p>
          <a:p>
            <a:pPr lvl="2"/>
            <a:r>
              <a:rPr lang="en-US" altLang="zh-TW"/>
              <a:t>LOD (Level of Details)</a:t>
            </a:r>
          </a:p>
          <a:p>
            <a:pPr lvl="2"/>
            <a:r>
              <a:rPr lang="en-US" altLang="zh-TW"/>
              <a:t>PMesh (Progressive meshes)</a:t>
            </a:r>
          </a:p>
        </p:txBody>
      </p:sp>
      <p:pic>
        <p:nvPicPr>
          <p:cNvPr id="9220" name="Picture 4" descr="lod_visu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4508500"/>
            <a:ext cx="8821737" cy="1181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37B8A-D492-4E25-B3DD-2ACBB0F1CFF4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pic>
        <p:nvPicPr>
          <p:cNvPr id="12292" name="Picture 4" descr="psc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27088" y="1844675"/>
            <a:ext cx="3482975" cy="2411413"/>
          </a:xfrm>
          <a:noFill/>
          <a:ln/>
        </p:spPr>
      </p:pic>
      <p:pic>
        <p:nvPicPr>
          <p:cNvPr id="12293" name="Picture 5" descr="mr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1844675"/>
            <a:ext cx="3487738" cy="2028825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339975" y="4437063"/>
            <a:ext cx="421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zh-TW" b="1"/>
              <a:t>Hugues Hoppe</a:t>
            </a:r>
            <a:r>
              <a:rPr lang="en-US" altLang="zh-TW"/>
              <a:t> </a:t>
            </a:r>
          </a:p>
          <a:p>
            <a:r>
              <a:rPr lang="en-US" altLang="zh-TW"/>
              <a:t>http://research.microsoft.com/~hoppe/ 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F1D26-6B3C-4CBD-B3C8-9B9C58D4232E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 smtClean="0"/>
              <a:t>.</a:t>
            </a:r>
            <a:endParaRPr lang="en-US" altLang="zh-TW" dirty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8000"/>
            <a:ext cx="8229600" cy="4530725"/>
          </a:xfrm>
        </p:spPr>
        <p:txBody>
          <a:bodyPr/>
          <a:lstStyle/>
          <a:p>
            <a:pPr lvl="1"/>
            <a:r>
              <a:rPr lang="en-US" altLang="zh-TW"/>
              <a:t>Allow the user </a:t>
            </a:r>
            <a:r>
              <a:rPr lang="en-US" altLang="zh-TW" i="1" u="sng"/>
              <a:t>full freedom to move</a:t>
            </a:r>
            <a:r>
              <a:rPr lang="en-US" altLang="zh-TW"/>
              <a:t> but keep them </a:t>
            </a:r>
            <a:r>
              <a:rPr lang="en-US" altLang="zh-TW" i="1" u="sng"/>
              <a:t>within certain regions</a:t>
            </a:r>
            <a:r>
              <a:rPr lang="en-US" altLang="zh-TW"/>
              <a:t>, through </a:t>
            </a:r>
            <a:r>
              <a:rPr lang="en-US" altLang="zh-TW" b="1" i="1"/>
              <a:t>constraints</a:t>
            </a:r>
            <a:r>
              <a:rPr lang="en-US" altLang="zh-TW"/>
              <a:t> other than limiting path.</a:t>
            </a:r>
          </a:p>
          <a:p>
            <a:pPr lvl="2"/>
            <a:r>
              <a:rPr lang="en-US" altLang="zh-TW"/>
              <a:t>Flight simulation: designers can keep you in a certain space by ensuring that </a:t>
            </a:r>
            <a:r>
              <a:rPr lang="en-US" altLang="zh-TW" i="1"/>
              <a:t>if you go outside of that space you will be shot down</a:t>
            </a:r>
            <a:r>
              <a:rPr lang="en-US" altLang="zh-TW"/>
              <a:t>.</a:t>
            </a:r>
          </a:p>
          <a:p>
            <a:pPr lvl="2"/>
            <a:r>
              <a:rPr lang="en-US" altLang="zh-TW"/>
              <a:t>Aladdin’s Magic Carpet Ride: by creating regions of the world where the user doesn’t go because they’re </a:t>
            </a:r>
            <a:r>
              <a:rPr lang="en-US" altLang="zh-TW" i="1"/>
              <a:t>uninteresting or impassable</a:t>
            </a:r>
            <a:r>
              <a:rPr lang="en-US" altLang="zh-TW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0C4F-5C5A-4DE7-9E39-3DD0F2793ADD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pic>
        <p:nvPicPr>
          <p:cNvPr id="26628" name="Picture 4" descr="aladdin_platform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56325" y="1700213"/>
            <a:ext cx="1914525" cy="2676525"/>
          </a:xfrm>
          <a:noFill/>
          <a:ln/>
        </p:spPr>
      </p:pic>
      <p:pic>
        <p:nvPicPr>
          <p:cNvPr id="26629" name="Picture 5" descr="image0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4438" y="4508500"/>
            <a:ext cx="5905500" cy="1487488"/>
          </a:xfrm>
          <a:prstGeom prst="rect">
            <a:avLst/>
          </a:prstGeom>
          <a:noFill/>
        </p:spPr>
      </p:pic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2555875" y="1196975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 b="1" i="1"/>
              <a:t>Aladdin’s Magic Carpet Ride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39750" y="5589588"/>
            <a:ext cx="415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/>
              <a:t>http://www.realityprime.com/disney.htm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539750" y="5805488"/>
            <a:ext cx="5086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/>
              <a:t>http://vr-atlantis.com/lbe_guide/lbe_pictures.html</a:t>
            </a:r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1773238"/>
            <a:ext cx="3382962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638" y="1700213"/>
            <a:ext cx="174625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BCD69-2534-4EEC-B5A6-B69D838FEBCD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Controlling the narrative, directing the user’s experience</a:t>
            </a:r>
          </a:p>
          <a:p>
            <a:pPr lvl="1"/>
            <a:r>
              <a:rPr lang="en-US" altLang="zh-TW"/>
              <a:t>Constraining travel</a:t>
            </a:r>
          </a:p>
          <a:p>
            <a:pPr lvl="1"/>
            <a:r>
              <a:rPr lang="en-US" altLang="zh-TW"/>
              <a:t>Apply more creation and rendering resources, that are </a:t>
            </a:r>
            <a:r>
              <a:rPr lang="en-US" altLang="zh-TW" i="1"/>
              <a:t>particularly interesting</a:t>
            </a:r>
            <a:r>
              <a:rPr lang="en-US" altLang="zh-TW"/>
              <a:t> to participants, </a:t>
            </a:r>
            <a:r>
              <a:rPr lang="en-US" altLang="zh-TW" i="1"/>
              <a:t>in detail</a:t>
            </a:r>
            <a:r>
              <a:rPr lang="en-US" altLang="zh-TW"/>
              <a:t>.</a:t>
            </a:r>
          </a:p>
          <a:p>
            <a:pPr>
              <a:buFont typeface="Wingdings" pitchFamily="2" charset="2"/>
              <a:buNone/>
            </a:pP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47FC9-B44E-4D4A-A7CD-14C981853D54}" type="datetime1">
              <a:rPr lang="zh-TW" altLang="en-US"/>
              <a:pPr/>
              <a:t>2012/3/13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5000"/>
              <a:t>Consider Design Tradeoffs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The most effective presentation is not always the most complex.</a:t>
            </a:r>
          </a:p>
          <a:p>
            <a:r>
              <a:rPr lang="en-US" altLang="zh-TW"/>
              <a:t>Kathryn Best: “The answer is not to simplify everything, but to emphasize certain features and let the brain fill in the rest.”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Edge">
  <a:themeElements>
    <a:clrScheme name="1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1_Edge">
      <a:majorFont>
        <a:latin typeface="Garamond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mylightblue</Template>
  <TotalTime>489</TotalTime>
  <Words>2663</Words>
  <Application>Microsoft Office PowerPoint</Application>
  <PresentationFormat>On-screen Show (4:3)</PresentationFormat>
  <Paragraphs>214</Paragraphs>
  <Slides>23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1_Edge</vt:lpstr>
      <vt:lpstr>Experience Design: Applying VR to a Problem (III)</vt:lpstr>
      <vt:lpstr>Outline</vt:lpstr>
      <vt:lpstr>Consider Design Tradeoffs</vt:lpstr>
      <vt:lpstr>Consider Design Tradeoffs</vt:lpstr>
      <vt:lpstr>Consider Design Tradeoffs</vt:lpstr>
      <vt:lpstr>Consider Design Tradeoffs</vt:lpstr>
      <vt:lpstr>Consider Design Tradeoffs</vt:lpstr>
      <vt:lpstr>Consider Design Tradeoffs</vt:lpstr>
      <vt:lpstr>Consider Design Tradeoffs</vt:lpstr>
      <vt:lpstr>Design the User Objective</vt:lpstr>
      <vt:lpstr>Design the User Objective</vt:lpstr>
      <vt:lpstr>Design the End of the Experience</vt:lpstr>
      <vt:lpstr>Design the End of the Experience</vt:lpstr>
      <vt:lpstr>Design the End of the Experience</vt:lpstr>
      <vt:lpstr>Design the End of the Experience</vt:lpstr>
      <vt:lpstr>Design the End of the Experience</vt:lpstr>
      <vt:lpstr>Design the End of the Experience</vt:lpstr>
      <vt:lpstr>Document, Deploy, and Evaluate the Experience</vt:lpstr>
      <vt:lpstr>Document, Deploy, and Evaluate the Experience</vt:lpstr>
      <vt:lpstr>Document, Deploy, and Evaluate the Experience</vt:lpstr>
      <vt:lpstr>The Future of VR Design</vt:lpstr>
      <vt:lpstr>The Future of VR Design</vt:lpstr>
      <vt:lpstr>The Future of VR Design</vt:lpstr>
    </vt:vector>
  </TitlesOfParts>
  <Company>Advanced Control Lab.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Lee, Chia-Da</dc:creator>
  <cp:lastModifiedBy>Ming Ouhyoung</cp:lastModifiedBy>
  <cp:revision>32</cp:revision>
  <dcterms:created xsi:type="dcterms:W3CDTF">2005-05-31T03:45:06Z</dcterms:created>
  <dcterms:modified xsi:type="dcterms:W3CDTF">2012-03-12T23:44:34Z</dcterms:modified>
</cp:coreProperties>
</file>