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sldIdLst>
    <p:sldId id="256" r:id="rId2"/>
    <p:sldId id="271" r:id="rId3"/>
    <p:sldId id="268" r:id="rId4"/>
    <p:sldId id="269" r:id="rId5"/>
    <p:sldId id="270" r:id="rId6"/>
    <p:sldId id="257" r:id="rId7"/>
    <p:sldId id="258" r:id="rId8"/>
    <p:sldId id="259" r:id="rId9"/>
    <p:sldId id="260" r:id="rId10"/>
    <p:sldId id="261" r:id="rId11"/>
    <p:sldId id="265" r:id="rId12"/>
    <p:sldId id="267" r:id="rId13"/>
    <p:sldId id="262" r:id="rId14"/>
    <p:sldId id="263" r:id="rId1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1" autoAdjust="0"/>
    <p:restoredTop sz="94660"/>
  </p:normalViewPr>
  <p:slideViewPr>
    <p:cSldViewPr>
      <p:cViewPr varScale="1">
        <p:scale>
          <a:sx n="58" d="100"/>
          <a:sy n="58" d="100"/>
        </p:scale>
        <p:origin x="82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6194" name="Rectangle 2"/>
          <p:cNvSpPr>
            <a:spLocks noGrp="1" noRot="1" noChangeArrowheads="1"/>
          </p:cNvSpPr>
          <p:nvPr>
            <p:ph type="ctrTitle"/>
          </p:nvPr>
        </p:nvSpPr>
        <p:spPr>
          <a:xfrm>
            <a:off x="685800" y="2286000"/>
            <a:ext cx="7772400" cy="1143000"/>
          </a:xfrm>
        </p:spPr>
        <p:txBody>
          <a:bodyPr/>
          <a:lstStyle>
            <a:lvl1pPr>
              <a:defRPr/>
            </a:lvl1pPr>
          </a:lstStyle>
          <a:p>
            <a:r>
              <a:rPr lang="zh-TW" altLang="en-US"/>
              <a:t>按一下以編輯母片標題樣式</a:t>
            </a:r>
          </a:p>
        </p:txBody>
      </p:sp>
      <p:sp>
        <p:nvSpPr>
          <p:cNvPr id="136195" name="Rectangle 3"/>
          <p:cNvSpPr>
            <a:spLocks noGrp="1" noRot="1" noChangeArrowheads="1"/>
          </p:cNvSpPr>
          <p:nvPr>
            <p:ph type="subTitle" idx="1"/>
          </p:nvPr>
        </p:nvSpPr>
        <p:spPr>
          <a:xfrm>
            <a:off x="1371600" y="3886200"/>
            <a:ext cx="6400800" cy="1752600"/>
          </a:xfrm>
        </p:spPr>
        <p:txBody>
          <a:bodyPr/>
          <a:lstStyle>
            <a:lvl1pPr marL="0" indent="0" algn="ctr">
              <a:buFont typeface="Wingdings 2" pitchFamily="18" charset="2"/>
              <a:buNone/>
              <a:defRPr/>
            </a:lvl1pPr>
          </a:lstStyle>
          <a:p>
            <a:r>
              <a:rPr lang="zh-TW" altLang="en-US"/>
              <a:t>按一下以編輯母片副標題樣式</a:t>
            </a:r>
          </a:p>
        </p:txBody>
      </p:sp>
      <p:sp>
        <p:nvSpPr>
          <p:cNvPr id="136196" name="Rectangle 4"/>
          <p:cNvSpPr>
            <a:spLocks noGrp="1" noChangeArrowheads="1"/>
          </p:cNvSpPr>
          <p:nvPr>
            <p:ph type="dt" sz="half" idx="2"/>
          </p:nvPr>
        </p:nvSpPr>
        <p:spPr/>
        <p:txBody>
          <a:bodyPr/>
          <a:lstStyle>
            <a:lvl1pPr>
              <a:defRPr/>
            </a:lvl1pPr>
          </a:lstStyle>
          <a:p>
            <a:endParaRPr lang="en-US" altLang="zh-TW"/>
          </a:p>
        </p:txBody>
      </p:sp>
      <p:sp>
        <p:nvSpPr>
          <p:cNvPr id="136197" name="Rectangle 5"/>
          <p:cNvSpPr>
            <a:spLocks noGrp="1" noChangeArrowheads="1"/>
          </p:cNvSpPr>
          <p:nvPr>
            <p:ph type="ftr" sz="quarter" idx="3"/>
          </p:nvPr>
        </p:nvSpPr>
        <p:spPr/>
        <p:txBody>
          <a:bodyPr/>
          <a:lstStyle>
            <a:lvl1pPr>
              <a:defRPr/>
            </a:lvl1pPr>
          </a:lstStyle>
          <a:p>
            <a:endParaRPr lang="en-US" altLang="zh-TW"/>
          </a:p>
        </p:txBody>
      </p:sp>
      <p:sp>
        <p:nvSpPr>
          <p:cNvPr id="136198" name="Rectangle 6"/>
          <p:cNvSpPr>
            <a:spLocks noGrp="1" noChangeArrowheads="1"/>
          </p:cNvSpPr>
          <p:nvPr>
            <p:ph type="sldNum" sz="quarter" idx="4"/>
          </p:nvPr>
        </p:nvSpPr>
        <p:spPr/>
        <p:txBody>
          <a:bodyPr/>
          <a:lstStyle>
            <a:lvl1pPr>
              <a:defRPr/>
            </a:lvl1pPr>
          </a:lstStyle>
          <a:p>
            <a:fld id="{EAC900C8-DE98-46CB-95F7-679A4CAF310C}" type="slidenum">
              <a:rPr lang="en-US" altLang="zh-TW"/>
              <a:pPr/>
              <a:t>‹#›</a:t>
            </a:fld>
            <a:endParaRPr lang="en-US" altLang="zh-TW"/>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4BCD338B-7D53-4162-AD2B-C883F8133050}" type="slidenum">
              <a:rPr lang="en-US" altLang="zh-TW"/>
              <a:pPr/>
              <a:t>‹#›</a:t>
            </a:fld>
            <a:endParaRPr lang="en-US" altLang="zh-TW"/>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2EB5013F-DE4C-4DA2-BBD4-D5A6C316EDFF}" type="slidenum">
              <a:rPr lang="en-US" altLang="zh-TW"/>
              <a:pPr/>
              <a:t>‹#›</a:t>
            </a:fld>
            <a:endParaRPr lang="en-US" altLang="zh-TW"/>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53A27798-606D-4E86-93AA-36AC70E00EDE}" type="slidenum">
              <a:rPr lang="en-US" altLang="zh-TW"/>
              <a:pPr/>
              <a:t>‹#›</a:t>
            </a:fld>
            <a:endParaRPr lang="en-US" altLang="zh-TW"/>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lvl1pPr>
          </a:lstStyle>
          <a:p>
            <a:fld id="{A83A7C4A-A3E5-4BDB-BB26-337771CBBFDA}" type="slidenum">
              <a:rPr lang="en-US" altLang="zh-TW"/>
              <a:pPr/>
              <a:t>‹#›</a:t>
            </a:fld>
            <a:endParaRPr lang="en-US" altLang="zh-TW"/>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796D1C6A-E860-4B2B-B92F-9843D2F8BDF0}" type="slidenum">
              <a:rPr lang="en-US" altLang="zh-TW"/>
              <a:pPr/>
              <a:t>‹#›</a:t>
            </a:fld>
            <a:endParaRPr lang="en-US" altLang="zh-TW"/>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6"/>
          <p:cNvSpPr>
            <a:spLocks noGrp="1"/>
          </p:cNvSpPr>
          <p:nvPr>
            <p:ph type="dt" sz="half" idx="10"/>
          </p:nvPr>
        </p:nvSpPr>
        <p:spPr/>
        <p:txBody>
          <a:bodyPr/>
          <a:lstStyle>
            <a:lvl1pPr>
              <a:defRPr/>
            </a:lvl1pPr>
          </a:lstStyle>
          <a:p>
            <a:endParaRPr lang="en-US" altLang="zh-TW"/>
          </a:p>
        </p:txBody>
      </p:sp>
      <p:sp>
        <p:nvSpPr>
          <p:cNvPr id="8" name="Footer Placeholder 7"/>
          <p:cNvSpPr>
            <a:spLocks noGrp="1"/>
          </p:cNvSpPr>
          <p:nvPr>
            <p:ph type="ftr" sz="quarter" idx="11"/>
          </p:nvPr>
        </p:nvSpPr>
        <p:spPr/>
        <p:txBody>
          <a:bodyPr/>
          <a:lstStyle>
            <a:lvl1pPr>
              <a:defRPr/>
            </a:lvl1pPr>
          </a:lstStyle>
          <a:p>
            <a:endParaRPr lang="en-US" altLang="zh-TW"/>
          </a:p>
        </p:txBody>
      </p:sp>
      <p:sp>
        <p:nvSpPr>
          <p:cNvPr id="9" name="Slide Number Placeholder 8"/>
          <p:cNvSpPr>
            <a:spLocks noGrp="1"/>
          </p:cNvSpPr>
          <p:nvPr>
            <p:ph type="sldNum" sz="quarter" idx="12"/>
          </p:nvPr>
        </p:nvSpPr>
        <p:spPr/>
        <p:txBody>
          <a:bodyPr/>
          <a:lstStyle>
            <a:lvl1pPr>
              <a:defRPr/>
            </a:lvl1pPr>
          </a:lstStyle>
          <a:p>
            <a:fld id="{57109B24-5161-43A5-ABC4-650A6352EBBC}" type="slidenum">
              <a:rPr lang="en-US" altLang="zh-TW"/>
              <a:pPr/>
              <a:t>‹#›</a:t>
            </a:fld>
            <a:endParaRPr lang="en-US" altLang="zh-TW"/>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2"/>
          <p:cNvSpPr>
            <a:spLocks noGrp="1"/>
          </p:cNvSpPr>
          <p:nvPr>
            <p:ph type="dt" sz="half" idx="10"/>
          </p:nvPr>
        </p:nvSpPr>
        <p:spPr/>
        <p:txBody>
          <a:bodyPr/>
          <a:lstStyle>
            <a:lvl1pPr>
              <a:defRPr/>
            </a:lvl1pPr>
          </a:lstStyle>
          <a:p>
            <a:endParaRPr lang="en-US" altLang="zh-TW"/>
          </a:p>
        </p:txBody>
      </p:sp>
      <p:sp>
        <p:nvSpPr>
          <p:cNvPr id="4" name="Footer Placeholder 3"/>
          <p:cNvSpPr>
            <a:spLocks noGrp="1"/>
          </p:cNvSpPr>
          <p:nvPr>
            <p:ph type="ftr" sz="quarter" idx="11"/>
          </p:nvPr>
        </p:nvSpPr>
        <p:spPr/>
        <p:txBody>
          <a:bodyPr/>
          <a:lstStyle>
            <a:lvl1pPr>
              <a:defRPr/>
            </a:lvl1pPr>
          </a:lstStyle>
          <a:p>
            <a:endParaRPr lang="en-US" altLang="zh-TW"/>
          </a:p>
        </p:txBody>
      </p:sp>
      <p:sp>
        <p:nvSpPr>
          <p:cNvPr id="5" name="Slide Number Placeholder 4"/>
          <p:cNvSpPr>
            <a:spLocks noGrp="1"/>
          </p:cNvSpPr>
          <p:nvPr>
            <p:ph type="sldNum" sz="quarter" idx="12"/>
          </p:nvPr>
        </p:nvSpPr>
        <p:spPr/>
        <p:txBody>
          <a:bodyPr/>
          <a:lstStyle>
            <a:lvl1pPr>
              <a:defRPr/>
            </a:lvl1pPr>
          </a:lstStyle>
          <a:p>
            <a:fld id="{96CD1207-0053-447C-A36E-95842DB04883}" type="slidenum">
              <a:rPr lang="en-US" altLang="zh-TW"/>
              <a:pPr/>
              <a:t>‹#›</a:t>
            </a:fld>
            <a:endParaRPr lang="en-US" altLang="zh-TW"/>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TW"/>
          </a:p>
        </p:txBody>
      </p:sp>
      <p:sp>
        <p:nvSpPr>
          <p:cNvPr id="3" name="Footer Placeholder 2"/>
          <p:cNvSpPr>
            <a:spLocks noGrp="1"/>
          </p:cNvSpPr>
          <p:nvPr>
            <p:ph type="ftr" sz="quarter" idx="11"/>
          </p:nvPr>
        </p:nvSpPr>
        <p:spPr/>
        <p:txBody>
          <a:bodyPr/>
          <a:lstStyle>
            <a:lvl1pPr>
              <a:defRPr/>
            </a:lvl1pPr>
          </a:lstStyle>
          <a:p>
            <a:endParaRPr lang="en-US" altLang="zh-TW"/>
          </a:p>
        </p:txBody>
      </p:sp>
      <p:sp>
        <p:nvSpPr>
          <p:cNvPr id="4" name="Slide Number Placeholder 3"/>
          <p:cNvSpPr>
            <a:spLocks noGrp="1"/>
          </p:cNvSpPr>
          <p:nvPr>
            <p:ph type="sldNum" sz="quarter" idx="12"/>
          </p:nvPr>
        </p:nvSpPr>
        <p:spPr/>
        <p:txBody>
          <a:bodyPr/>
          <a:lstStyle>
            <a:lvl1pPr>
              <a:defRPr/>
            </a:lvl1pPr>
          </a:lstStyle>
          <a:p>
            <a:fld id="{91FB084B-348E-466B-9AF5-2731A3713AFC}" type="slidenum">
              <a:rPr lang="en-US" altLang="zh-TW"/>
              <a:pPr/>
              <a:t>‹#›</a:t>
            </a:fld>
            <a:endParaRPr lang="en-US" altLang="zh-TW"/>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451789EC-9B48-4423-B875-A05364551594}" type="slidenum">
              <a:rPr lang="en-US" altLang="zh-TW"/>
              <a:pPr/>
              <a:t>‹#›</a:t>
            </a:fld>
            <a:endParaRPr lang="en-US" altLang="zh-TW"/>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TW"/>
          </a:p>
        </p:txBody>
      </p:sp>
      <p:sp>
        <p:nvSpPr>
          <p:cNvPr id="6" name="Footer Placeholder 5"/>
          <p:cNvSpPr>
            <a:spLocks noGrp="1"/>
          </p:cNvSpPr>
          <p:nvPr>
            <p:ph type="ftr" sz="quarter" idx="11"/>
          </p:nvPr>
        </p:nvSpPr>
        <p:spPr/>
        <p:txBody>
          <a:bodyPr/>
          <a:lstStyle>
            <a:lvl1pPr>
              <a:defRPr/>
            </a:lvl1pPr>
          </a:lstStyle>
          <a:p>
            <a:endParaRPr lang="en-US" altLang="zh-TW"/>
          </a:p>
        </p:txBody>
      </p:sp>
      <p:sp>
        <p:nvSpPr>
          <p:cNvPr id="7" name="Slide Number Placeholder 6"/>
          <p:cNvSpPr>
            <a:spLocks noGrp="1"/>
          </p:cNvSpPr>
          <p:nvPr>
            <p:ph type="sldNum" sz="quarter" idx="12"/>
          </p:nvPr>
        </p:nvSpPr>
        <p:spPr/>
        <p:txBody>
          <a:bodyPr/>
          <a:lstStyle>
            <a:lvl1pPr>
              <a:defRPr/>
            </a:lvl1pPr>
          </a:lstStyle>
          <a:p>
            <a:fld id="{A517B225-A135-4EC9-A3E0-11C4C876C454}" type="slidenum">
              <a:rPr lang="en-US" altLang="zh-TW"/>
              <a:pPr/>
              <a:t>‹#›</a:t>
            </a:fld>
            <a:endParaRPr lang="en-US" altLang="zh-TW"/>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5171" name="Rectangle 3"/>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5172" name="Rectangle 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endParaRPr lang="en-US" altLang="zh-TW"/>
          </a:p>
        </p:txBody>
      </p:sp>
      <p:sp>
        <p:nvSpPr>
          <p:cNvPr id="135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endParaRPr lang="en-US" altLang="zh-TW"/>
          </a:p>
        </p:txBody>
      </p:sp>
      <p:sp>
        <p:nvSpPr>
          <p:cNvPr id="135174" name="Rectangle 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fld id="{2DF83617-1C7C-422E-882C-B94A2B163D74}"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spd="slow">
    <p:randomBar dir="vert"/>
  </p:transition>
  <p:timing>
    <p:tnLst>
      <p:par>
        <p:cTn id="1" dur="indefinite" restart="never" nodeType="tmRoot"/>
      </p:par>
    </p:tnLst>
  </p:timing>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lr>
          <a:schemeClr val="folHlink"/>
        </a:buClr>
        <a:buSzPct val="85000"/>
        <a:buFont typeface="Wingdings 2" pitchFamily="18" charset="2"/>
        <a:buChar char="¡"/>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85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folHlink"/>
        </a:buClr>
        <a:buSzPct val="90000"/>
        <a:buFont typeface="Wingdings 2" pitchFamily="18" charset="2"/>
        <a:buChar char="¡"/>
        <a:defRPr kumimoji="1" sz="2400">
          <a:solidFill>
            <a:schemeClr val="tx1"/>
          </a:solidFill>
          <a:latin typeface="+mn-lt"/>
          <a:ea typeface="+mn-ea"/>
        </a:defRPr>
      </a:lvl3pPr>
      <a:lvl4pPr marL="1600200" indent="-228600" algn="l" rtl="0" fontAlgn="base">
        <a:spcBef>
          <a:spcPct val="20000"/>
        </a:spcBef>
        <a:spcAft>
          <a:spcPct val="0"/>
        </a:spcAft>
        <a:buClr>
          <a:schemeClr val="hlink"/>
        </a:buClr>
        <a:buSzPct val="9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folHlink"/>
        </a:buClr>
        <a:buSzPct val="90000"/>
        <a:buFont typeface="Wingdings 2" pitchFamily="18" charset="2"/>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mdb.com/name/nm000008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755650" y="1268413"/>
            <a:ext cx="7772400" cy="1584325"/>
          </a:xfrm>
        </p:spPr>
        <p:txBody>
          <a:bodyPr/>
          <a:lstStyle/>
          <a:p>
            <a:r>
              <a:rPr lang="en-US" altLang="zh-TW" sz="5200" b="1" dirty="0" smtClean="0">
                <a:solidFill>
                  <a:srgbClr val="003300"/>
                </a:solidFill>
              </a:rPr>
              <a:t>VR</a:t>
            </a:r>
            <a:r>
              <a:rPr lang="zh-TW" altLang="en-US" sz="5200" b="1" dirty="0" smtClean="0">
                <a:solidFill>
                  <a:srgbClr val="003300"/>
                </a:solidFill>
              </a:rPr>
              <a:t> </a:t>
            </a:r>
            <a:r>
              <a:rPr lang="en-US" altLang="zh-TW" sz="5200" b="1" dirty="0" smtClean="0">
                <a:solidFill>
                  <a:srgbClr val="003300"/>
                </a:solidFill>
              </a:rPr>
              <a:t>Appendix 1</a:t>
            </a:r>
            <a:br>
              <a:rPr lang="en-US" altLang="zh-TW" sz="5200" b="1" dirty="0" smtClean="0">
                <a:solidFill>
                  <a:srgbClr val="003300"/>
                </a:solidFill>
              </a:rPr>
            </a:br>
            <a:r>
              <a:rPr lang="en-US" altLang="zh-TW" sz="5200" b="1" dirty="0">
                <a:solidFill>
                  <a:srgbClr val="003300"/>
                </a:solidFill>
              </a:rPr>
              <a:t/>
            </a:r>
            <a:br>
              <a:rPr lang="en-US" altLang="zh-TW" sz="5200" b="1" dirty="0">
                <a:solidFill>
                  <a:srgbClr val="003300"/>
                </a:solidFill>
              </a:rPr>
            </a:br>
            <a:r>
              <a:rPr lang="en-US" altLang="zh-TW" sz="5400" dirty="0"/>
              <a:t>Oculus rift </a:t>
            </a:r>
            <a:r>
              <a:rPr lang="en-US" altLang="zh-TW" sz="5400" dirty="0" smtClean="0"/>
              <a:t>dk2</a:t>
            </a:r>
            <a:r>
              <a:rPr lang="en-US" altLang="zh-TW" sz="5400" dirty="0"/>
              <a:t> </a:t>
            </a:r>
            <a:endParaRPr lang="zh-TW" altLang="en-US" sz="5200" b="1" dirty="0">
              <a:solidFill>
                <a:srgbClr val="003300"/>
              </a:solidFill>
            </a:endParaRPr>
          </a:p>
        </p:txBody>
      </p:sp>
      <p:sp>
        <p:nvSpPr>
          <p:cNvPr id="2051" name="Rectangle 3"/>
          <p:cNvSpPr>
            <a:spLocks noGrp="1" noRot="1" noChangeArrowheads="1"/>
          </p:cNvSpPr>
          <p:nvPr>
            <p:ph type="subTitle" idx="1"/>
          </p:nvPr>
        </p:nvSpPr>
        <p:spPr>
          <a:xfrm>
            <a:off x="1331913" y="4149725"/>
            <a:ext cx="6400800" cy="1752600"/>
          </a:xfrm>
        </p:spPr>
        <p:txBody>
          <a:bodyPr/>
          <a:lstStyle/>
          <a:p>
            <a:r>
              <a:rPr lang="zh-TW" altLang="en-US" dirty="0" smtClean="0"/>
              <a:t>歐</a:t>
            </a:r>
            <a:r>
              <a:rPr lang="zh-TW" altLang="en-US" dirty="0"/>
              <a:t>陽明        教</a:t>
            </a:r>
            <a:r>
              <a:rPr lang="zh-TW" altLang="en-US" dirty="0" smtClean="0"/>
              <a:t>授</a:t>
            </a:r>
            <a:endParaRPr lang="en-US" altLang="zh-TW" dirty="0" smtClean="0"/>
          </a:p>
          <a:p>
            <a:r>
              <a:rPr lang="en-US" altLang="zh-TW" dirty="0" smtClean="0"/>
              <a:t>Ming </a:t>
            </a:r>
            <a:r>
              <a:rPr lang="en-US" altLang="zh-TW" dirty="0" err="1" smtClean="0"/>
              <a:t>Ouhyoung</a:t>
            </a:r>
            <a:endParaRPr lang="zh-TW" altLang="en-US" dirty="0"/>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r>
              <a:rPr lang="en-US" altLang="zh-TW" sz="4000"/>
              <a:t>What Makes an Application a Good Candidiate for VR?</a:t>
            </a:r>
          </a:p>
        </p:txBody>
      </p:sp>
      <p:sp>
        <p:nvSpPr>
          <p:cNvPr id="137219" name="Rectangle 3"/>
          <p:cNvSpPr>
            <a:spLocks noGrp="1" noRot="1" noChangeArrowheads="1"/>
          </p:cNvSpPr>
          <p:nvPr>
            <p:ph type="body" idx="1"/>
          </p:nvPr>
        </p:nvSpPr>
        <p:spPr/>
        <p:txBody>
          <a:bodyPr/>
          <a:lstStyle/>
          <a:p>
            <a:r>
              <a:rPr lang="en-US" altLang="zh-TW" dirty="0"/>
              <a:t>A key component of VR : real time interface.</a:t>
            </a:r>
          </a:p>
          <a:p>
            <a:r>
              <a:rPr lang="en-US" altLang="zh-TW" dirty="0"/>
              <a:t>VR relies on a 3-D environment, tasks that are inherently 1-D or 2-D are not likely take advantage of VR.</a:t>
            </a:r>
          </a:p>
          <a:p>
            <a:r>
              <a:rPr lang="en-US" altLang="zh-TW" dirty="0"/>
              <a:t>The imprecision and lag in current tracking methods,  as well as relatively slow computation, makes tasks that require  a very close registration with the real </a:t>
            </a:r>
            <a:r>
              <a:rPr lang="en-US" altLang="zh-TW" dirty="0" smtClean="0"/>
              <a:t>world a difficult targets. </a:t>
            </a:r>
            <a:endParaRPr lang="en-US" altLang="zh-TW" dirty="0"/>
          </a:p>
          <a:p>
            <a:endParaRPr lang="en-US" altLang="zh-TW" dirty="0"/>
          </a:p>
          <a:p>
            <a:endParaRPr lang="en-US" altLang="zh-TW" dirty="0"/>
          </a:p>
          <a:p>
            <a:endParaRPr lang="en-US" altLang="zh-TW" dirty="0"/>
          </a:p>
        </p:txBody>
      </p:sp>
    </p:spTree>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endParaRPr lang="zh-TW" altLang="zh-TW"/>
          </a:p>
        </p:txBody>
      </p:sp>
      <p:sp>
        <p:nvSpPr>
          <p:cNvPr id="142339" name="Rectangle 3"/>
          <p:cNvSpPr>
            <a:spLocks noGrp="1" noRot="1" noChangeArrowheads="1"/>
          </p:cNvSpPr>
          <p:nvPr>
            <p:ph type="body" idx="1"/>
          </p:nvPr>
        </p:nvSpPr>
        <p:spPr>
          <a:xfrm>
            <a:off x="301625" y="2636838"/>
            <a:ext cx="8540750" cy="3462337"/>
          </a:xfrm>
        </p:spPr>
        <p:txBody>
          <a:bodyPr/>
          <a:lstStyle/>
          <a:p>
            <a:r>
              <a:rPr lang="en-US" altLang="zh-TW" dirty="0"/>
              <a:t>Most VR devices are oriented toward visual and audio display. Because of this, there has been less work done </a:t>
            </a:r>
            <a:r>
              <a:rPr lang="en-US" altLang="zh-TW" dirty="0"/>
              <a:t>for applications which </a:t>
            </a:r>
            <a:r>
              <a:rPr lang="en-US" altLang="zh-TW" dirty="0" smtClean="0"/>
              <a:t>use </a:t>
            </a:r>
            <a:r>
              <a:rPr lang="en-US" altLang="zh-TW" dirty="0" smtClean="0"/>
              <a:t>haptic </a:t>
            </a:r>
            <a:r>
              <a:rPr lang="en-US" altLang="zh-TW" dirty="0"/>
              <a:t>display.</a:t>
            </a:r>
          </a:p>
          <a:p>
            <a:pPr>
              <a:buFont typeface="Wingdings 2" pitchFamily="18" charset="2"/>
              <a:buNone/>
            </a:pPr>
            <a:r>
              <a:rPr lang="en-US" altLang="zh-TW" dirty="0"/>
              <a:t> </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Rot="1" noChangeArrowheads="1"/>
          </p:cNvSpPr>
          <p:nvPr>
            <p:ph type="title"/>
          </p:nvPr>
        </p:nvSpPr>
        <p:spPr/>
        <p:txBody>
          <a:bodyPr/>
          <a:lstStyle/>
          <a:p>
            <a:endParaRPr lang="zh-TW" altLang="zh-TW"/>
          </a:p>
        </p:txBody>
      </p:sp>
      <p:sp>
        <p:nvSpPr>
          <p:cNvPr id="144387" name="Rectangle 3"/>
          <p:cNvSpPr>
            <a:spLocks noGrp="1" noRot="1" noChangeArrowheads="1"/>
          </p:cNvSpPr>
          <p:nvPr>
            <p:ph type="body" idx="1"/>
          </p:nvPr>
        </p:nvSpPr>
        <p:spPr>
          <a:xfrm>
            <a:off x="301625" y="404813"/>
            <a:ext cx="8540750" cy="5694362"/>
          </a:xfrm>
        </p:spPr>
        <p:txBody>
          <a:bodyPr/>
          <a:lstStyle/>
          <a:p>
            <a:r>
              <a:rPr lang="en-US" altLang="zh-TW" dirty="0"/>
              <a:t>There are many problems for which the same benefits and problem solving capabilities of simulation can be extended to the medium of VR. </a:t>
            </a:r>
          </a:p>
          <a:p>
            <a:endParaRPr lang="en-US" altLang="zh-TW" dirty="0"/>
          </a:p>
          <a:p>
            <a:pPr lvl="2"/>
            <a:r>
              <a:rPr lang="en-US" altLang="zh-TW" dirty="0"/>
              <a:t>Problems that cannot be tackled in the physical </a:t>
            </a:r>
          </a:p>
          <a:p>
            <a:pPr lvl="2">
              <a:buFont typeface="Wingdings 2" pitchFamily="18" charset="2"/>
              <a:buNone/>
            </a:pPr>
            <a:r>
              <a:rPr lang="en-US" altLang="zh-TW" dirty="0"/>
              <a:t>   world.</a:t>
            </a:r>
          </a:p>
          <a:p>
            <a:pPr lvl="2"/>
            <a:r>
              <a:rPr lang="en-US" altLang="zh-TW" dirty="0"/>
              <a:t>Problems that cannot be studied safely.</a:t>
            </a:r>
          </a:p>
          <a:p>
            <a:pPr lvl="2"/>
            <a:r>
              <a:rPr lang="en-US" altLang="zh-TW" dirty="0"/>
              <a:t>Problems that cannot be experimented with due to cost constraints.</a:t>
            </a:r>
          </a:p>
          <a:p>
            <a:pPr lvl="2"/>
            <a:r>
              <a:rPr lang="en-US" altLang="zh-TW" dirty="0"/>
              <a:t>Problems in “What if?” studies.     </a:t>
            </a:r>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r>
              <a:rPr lang="en-US" altLang="zh-TW"/>
              <a:t>Creating a VR Application</a:t>
            </a:r>
          </a:p>
        </p:txBody>
      </p:sp>
      <p:sp>
        <p:nvSpPr>
          <p:cNvPr id="139267" name="Rectangle 3"/>
          <p:cNvSpPr>
            <a:spLocks noGrp="1" noRot="1" noChangeArrowheads="1"/>
          </p:cNvSpPr>
          <p:nvPr>
            <p:ph type="body" idx="1"/>
          </p:nvPr>
        </p:nvSpPr>
        <p:spPr/>
        <p:txBody>
          <a:bodyPr/>
          <a:lstStyle/>
          <a:p>
            <a:r>
              <a:rPr lang="en-US" altLang="zh-TW"/>
              <a:t>How ? </a:t>
            </a:r>
          </a:p>
          <a:p>
            <a:r>
              <a:rPr lang="en-US" altLang="zh-TW"/>
              <a:t>Familiarize yourself with the medium of VR to the  greatest extent feasible .</a:t>
            </a:r>
          </a:p>
          <a:p>
            <a:r>
              <a:rPr lang="en-US" altLang="zh-TW"/>
              <a:t>VR experiences .</a:t>
            </a:r>
          </a:p>
          <a:p>
            <a:r>
              <a:rPr lang="en-US" altLang="zh-TW"/>
              <a:t>VR hardware devices .</a:t>
            </a:r>
          </a:p>
          <a:p>
            <a:r>
              <a:rPr lang="en-US" altLang="zh-TW"/>
              <a:t> You may derive your VR experience from three sources (1)another medium , (2) an existing VR application , (3)  scratch .</a:t>
            </a: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p:txBody>
          <a:bodyPr/>
          <a:lstStyle/>
          <a:p>
            <a:r>
              <a:rPr lang="en-US" altLang="zh-TW"/>
              <a:t>Adapting from Other Media</a:t>
            </a:r>
          </a:p>
        </p:txBody>
      </p:sp>
      <p:sp>
        <p:nvSpPr>
          <p:cNvPr id="140291" name="Rectangle 3"/>
          <p:cNvSpPr>
            <a:spLocks noGrp="1" noRot="1" noChangeArrowheads="1"/>
          </p:cNvSpPr>
          <p:nvPr>
            <p:ph type="body" idx="1"/>
          </p:nvPr>
        </p:nvSpPr>
        <p:spPr/>
        <p:txBody>
          <a:bodyPr/>
          <a:lstStyle/>
          <a:p>
            <a:pPr>
              <a:lnSpc>
                <a:spcPct val="90000"/>
              </a:lnSpc>
            </a:pPr>
            <a:r>
              <a:rPr lang="en-US" altLang="zh-TW" dirty="0"/>
              <a:t>It often </a:t>
            </a:r>
            <a:r>
              <a:rPr lang="en-US" altLang="zh-TW" dirty="0" smtClean="0"/>
              <a:t>does not </a:t>
            </a:r>
            <a:r>
              <a:rPr lang="en-US" altLang="zh-TW" dirty="0"/>
              <a:t>work to indiscriminately transfer content from old medium to </a:t>
            </a:r>
            <a:r>
              <a:rPr lang="en-US" altLang="zh-TW" dirty="0" smtClean="0"/>
              <a:t>VR: </a:t>
            </a:r>
            <a:endParaRPr lang="en-US" altLang="zh-TW" dirty="0"/>
          </a:p>
          <a:p>
            <a:pPr>
              <a:lnSpc>
                <a:spcPct val="90000"/>
              </a:lnSpc>
              <a:buNone/>
            </a:pPr>
            <a:r>
              <a:rPr lang="en-US" altLang="zh-TW" dirty="0" smtClean="0"/>
              <a:t>		In </a:t>
            </a:r>
            <a:r>
              <a:rPr lang="en-US" altLang="zh-TW" dirty="0"/>
              <a:t>transferring a book to a movie, a screenwriter adapts the narrative from the textual to the visual. </a:t>
            </a:r>
          </a:p>
          <a:p>
            <a:pPr>
              <a:lnSpc>
                <a:spcPct val="90000"/>
              </a:lnSpc>
            </a:pPr>
            <a:r>
              <a:rPr lang="en-US" altLang="zh-TW" dirty="0"/>
              <a:t>VR is an inherently an interactive medium; therefore, the simple transference of content from sequential media makes little sense.</a:t>
            </a:r>
          </a:p>
          <a:p>
            <a:pPr>
              <a:lnSpc>
                <a:spcPct val="90000"/>
              </a:lnSpc>
              <a:buFont typeface="Wingdings 2" pitchFamily="18" charset="2"/>
              <a:buNone/>
            </a:pPr>
            <a:r>
              <a:rPr lang="en-US" altLang="zh-TW" dirty="0"/>
              <a:t> </a:t>
            </a: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Oculus rift &amp; rift DK2</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829" y="1124744"/>
            <a:ext cx="4012139" cy="3463518"/>
          </a:xfr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642" y="3356992"/>
            <a:ext cx="4887194" cy="3501008"/>
          </a:xfrm>
          <a:prstGeom prst="rect">
            <a:avLst/>
          </a:prstGeom>
        </p:spPr>
      </p:pic>
    </p:spTree>
    <p:extLst>
      <p:ext uri="{BB962C8B-B14F-4D97-AF65-F5344CB8AC3E}">
        <p14:creationId xmlns:p14="http://schemas.microsoft.com/office/powerpoint/2010/main" val="81464503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4"/>
                </a:solidFill>
              </a:rPr>
              <a:t>Specification</a:t>
            </a:r>
            <a:endParaRPr lang="zh-TW" altLang="en-US" dirty="0">
              <a:solidFill>
                <a:schemeClr val="accent4"/>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12746994"/>
              </p:ext>
            </p:extLst>
          </p:nvPr>
        </p:nvGraphicFramePr>
        <p:xfrm>
          <a:off x="971600" y="1371601"/>
          <a:ext cx="7128792" cy="2057400"/>
        </p:xfrm>
        <a:graphic>
          <a:graphicData uri="http://schemas.openxmlformats.org/drawingml/2006/table">
            <a:tbl>
              <a:tblPr/>
              <a:tblGrid>
                <a:gridCol w="5184719"/>
                <a:gridCol w="1944073"/>
              </a:tblGrid>
              <a:tr h="2057400">
                <a:tc>
                  <a:txBody>
                    <a:bodyPr/>
                    <a:lstStyle/>
                    <a:p>
                      <a:pPr fontAlgn="ctr"/>
                      <a:r>
                        <a:rPr lang="en-US" sz="3200" b="1" dirty="0">
                          <a:solidFill>
                            <a:srgbClr val="5B5B5B"/>
                          </a:solidFill>
                          <a:effectLst/>
                          <a:latin typeface="arial" panose="020B0604020202020204" pitchFamily="34" charset="0"/>
                        </a:rPr>
                        <a:t>Resolution</a:t>
                      </a:r>
                    </a:p>
                  </a:txBody>
                  <a:tcPr marL="539750" marT="107950" marB="107950" anchor="ctr">
                    <a:lnL>
                      <a:noFill/>
                    </a:lnL>
                    <a:lnR>
                      <a:noFill/>
                    </a:lnR>
                    <a:lnT>
                      <a:noFill/>
                    </a:lnT>
                    <a:lnB w="6350" cap="flat" cmpd="sng" algn="ctr">
                      <a:solidFill>
                        <a:srgbClr val="E9E9E9"/>
                      </a:solidFill>
                      <a:prstDash val="solid"/>
                      <a:round/>
                      <a:headEnd type="none" w="med" len="med"/>
                      <a:tailEnd type="none" w="med" len="med"/>
                    </a:lnB>
                    <a:solidFill>
                      <a:srgbClr val="FFFFFF"/>
                    </a:solidFill>
                  </a:tcPr>
                </a:tc>
                <a:tc>
                  <a:txBody>
                    <a:bodyPr/>
                    <a:lstStyle/>
                    <a:p>
                      <a:pPr fontAlgn="ctr"/>
                      <a:r>
                        <a:rPr lang="it-IT" sz="3600" dirty="0">
                          <a:solidFill>
                            <a:schemeClr val="tx1"/>
                          </a:solidFill>
                          <a:effectLst/>
                          <a:latin typeface="arial" panose="020B0604020202020204" pitchFamily="34" charset="0"/>
                        </a:rPr>
                        <a:t>960 x 1080 per eye</a:t>
                      </a:r>
                    </a:p>
                  </a:txBody>
                  <a:tcPr marT="107950" marB="107950" anchor="ctr">
                    <a:lnL>
                      <a:noFill/>
                    </a:lnL>
                    <a:lnR>
                      <a:noFill/>
                    </a:lnR>
                    <a:lnT>
                      <a:noFill/>
                    </a:lnT>
                    <a:lnB w="6350" cap="flat" cmpd="sng" algn="ctr">
                      <a:solidFill>
                        <a:srgbClr val="E9E9E9"/>
                      </a:solidFill>
                      <a:prstDash val="solid"/>
                      <a:round/>
                      <a:headEnd type="none" w="med" len="med"/>
                      <a:tailEnd type="none" w="med" len="med"/>
                    </a:lnB>
                    <a:solidFill>
                      <a:srgbClr val="FFFFFF"/>
                    </a:solidFill>
                  </a:tcPr>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666641101"/>
              </p:ext>
            </p:extLst>
          </p:nvPr>
        </p:nvGraphicFramePr>
        <p:xfrm>
          <a:off x="971600" y="3467416"/>
          <a:ext cx="7128792" cy="1617768"/>
        </p:xfrm>
        <a:graphic>
          <a:graphicData uri="http://schemas.openxmlformats.org/drawingml/2006/table">
            <a:tbl>
              <a:tblPr/>
              <a:tblGrid>
                <a:gridCol w="2698049"/>
                <a:gridCol w="4430743"/>
              </a:tblGrid>
              <a:tr h="1617768">
                <a:tc>
                  <a:txBody>
                    <a:bodyPr/>
                    <a:lstStyle/>
                    <a:p>
                      <a:pPr fontAlgn="t"/>
                      <a:r>
                        <a:rPr lang="en-US" sz="3200" b="1" dirty="0">
                          <a:solidFill>
                            <a:srgbClr val="5B5B5B"/>
                          </a:solidFill>
                          <a:effectLst/>
                          <a:latin typeface="arial" panose="020B0604020202020204" pitchFamily="34" charset="0"/>
                        </a:rPr>
                        <a:t>Viewing Optics</a:t>
                      </a:r>
                    </a:p>
                  </a:txBody>
                  <a:tcPr marL="539750" marT="107950" marB="107950">
                    <a:lnL>
                      <a:noFill/>
                    </a:lnL>
                    <a:lnR>
                      <a:noFill/>
                    </a:lnR>
                    <a:lnT>
                      <a:noFill/>
                    </a:lnT>
                    <a:lnB>
                      <a:noFill/>
                    </a:lnB>
                    <a:solidFill>
                      <a:srgbClr val="FFFFFF"/>
                    </a:solidFill>
                  </a:tcPr>
                </a:tc>
                <a:tc>
                  <a:txBody>
                    <a:bodyPr/>
                    <a:lstStyle/>
                    <a:p>
                      <a:pPr fontAlgn="t"/>
                      <a:r>
                        <a:rPr lang="en-US" sz="3600" dirty="0">
                          <a:solidFill>
                            <a:schemeClr val="tx1"/>
                          </a:solidFill>
                          <a:effectLst/>
                          <a:latin typeface="arial" panose="020B0604020202020204" pitchFamily="34" charset="0"/>
                        </a:rPr>
                        <a:t>100° Field of View (nominal)</a:t>
                      </a:r>
                    </a:p>
                  </a:txBody>
                  <a:tcPr marT="107950" marB="107950">
                    <a:lnL>
                      <a:noFill/>
                    </a:lnL>
                    <a:lnR>
                      <a:noFill/>
                    </a:lnR>
                    <a:lnT>
                      <a:noFill/>
                    </a:lnT>
                    <a:lnB>
                      <a:noFill/>
                    </a:lnB>
                    <a:solidFill>
                      <a:srgbClr val="FFFFFF"/>
                    </a:solidFill>
                  </a:tcPr>
                </a:tc>
              </a:tr>
            </a:tbl>
          </a:graphicData>
        </a:graphic>
      </p:graphicFrame>
      <p:sp>
        <p:nvSpPr>
          <p:cNvPr id="6" name="文字方塊 5"/>
          <p:cNvSpPr txBox="1"/>
          <p:nvPr/>
        </p:nvSpPr>
        <p:spPr>
          <a:xfrm>
            <a:off x="1115616" y="5373216"/>
            <a:ext cx="7128792" cy="1200329"/>
          </a:xfrm>
          <a:prstGeom prst="rect">
            <a:avLst/>
          </a:prstGeom>
          <a:noFill/>
        </p:spPr>
        <p:txBody>
          <a:bodyPr wrap="square" rtlCol="0">
            <a:spAutoFit/>
          </a:bodyPr>
          <a:lstStyle/>
          <a:p>
            <a:r>
              <a:rPr lang="en-US" altLang="zh-TW" sz="3600" dirty="0" smtClean="0"/>
              <a:t>Sensors:   Gyroscope</a:t>
            </a:r>
            <a:r>
              <a:rPr lang="en-US" altLang="zh-TW" sz="3600" dirty="0"/>
              <a:t>, Accelerometer, Magnetometer</a:t>
            </a:r>
            <a:endParaRPr lang="zh-TW" altLang="en-US" sz="3600" dirty="0"/>
          </a:p>
        </p:txBody>
      </p:sp>
    </p:spTree>
    <p:extLst>
      <p:ext uri="{BB962C8B-B14F-4D97-AF65-F5344CB8AC3E}">
        <p14:creationId xmlns:p14="http://schemas.microsoft.com/office/powerpoint/2010/main" val="156237765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Low Persistence OLED Display</a:t>
            </a:r>
            <a:br>
              <a:rPr lang="en-US" altLang="zh-TW" dirty="0"/>
            </a:br>
            <a:endParaRPr lang="zh-TW" altLang="en-US" dirty="0"/>
          </a:p>
        </p:txBody>
      </p:sp>
      <p:sp>
        <p:nvSpPr>
          <p:cNvPr id="3" name="內容版面配置區 2"/>
          <p:cNvSpPr>
            <a:spLocks noGrp="1"/>
          </p:cNvSpPr>
          <p:nvPr>
            <p:ph idx="1"/>
          </p:nvPr>
        </p:nvSpPr>
        <p:spPr/>
        <p:txBody>
          <a:bodyPr/>
          <a:lstStyle/>
          <a:p>
            <a:r>
              <a:rPr lang="en-US" altLang="zh-TW" dirty="0" smtClean="0"/>
              <a:t>DK2 </a:t>
            </a:r>
            <a:r>
              <a:rPr lang="en-US" altLang="zh-TW" dirty="0"/>
              <a:t>uses a low persistence OLED display to eliminate motion blur and judder, two of the biggest contributors to simulator sickness. Low persistence makes the scene appear visually stable, increasing the potential for presence.</a:t>
            </a:r>
          </a:p>
          <a:p>
            <a:endParaRPr lang="zh-TW" altLang="en-US" dirty="0"/>
          </a:p>
        </p:txBody>
      </p:sp>
    </p:spTree>
    <p:extLst>
      <p:ext uri="{BB962C8B-B14F-4D97-AF65-F5344CB8AC3E}">
        <p14:creationId xmlns:p14="http://schemas.microsoft.com/office/powerpoint/2010/main" val="28389494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625" y="620688"/>
            <a:ext cx="8540750" cy="979512"/>
          </a:xfrm>
        </p:spPr>
        <p:txBody>
          <a:bodyPr/>
          <a:lstStyle/>
          <a:p>
            <a:r>
              <a:rPr lang="en-US" altLang="zh-TW" dirty="0" smtClean="0"/>
              <a:t>Low Latency: Built-In </a:t>
            </a:r>
            <a:r>
              <a:rPr lang="en-US" altLang="zh-TW" dirty="0"/>
              <a:t>Latency Tester</a:t>
            </a:r>
            <a:br>
              <a:rPr lang="en-US" altLang="zh-TW" dirty="0"/>
            </a:br>
            <a:endParaRPr lang="zh-TW" altLang="en-US" dirty="0"/>
          </a:p>
        </p:txBody>
      </p:sp>
      <p:sp>
        <p:nvSpPr>
          <p:cNvPr id="3" name="內容版面配置區 2"/>
          <p:cNvSpPr>
            <a:spLocks noGrp="1"/>
          </p:cNvSpPr>
          <p:nvPr>
            <p:ph idx="1"/>
          </p:nvPr>
        </p:nvSpPr>
        <p:spPr/>
        <p:txBody>
          <a:bodyPr/>
          <a:lstStyle/>
          <a:p>
            <a:r>
              <a:rPr lang="en-US" altLang="zh-TW" sz="3600" dirty="0" smtClean="0"/>
              <a:t>Oculus has built </a:t>
            </a:r>
            <a:r>
              <a:rPr lang="en-US" altLang="zh-TW" sz="3600" dirty="0"/>
              <a:t>a latency testing system into DK2. Real-time microsecond precision measurement of motion-to-photon latency lets you optimize your VR experience.</a:t>
            </a:r>
            <a:endParaRPr lang="zh-TW" altLang="en-US" sz="3600" dirty="0"/>
          </a:p>
        </p:txBody>
      </p:sp>
    </p:spTree>
    <p:extLst>
      <p:ext uri="{BB962C8B-B14F-4D97-AF65-F5344CB8AC3E}">
        <p14:creationId xmlns:p14="http://schemas.microsoft.com/office/powerpoint/2010/main" val="64344862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algn="l"/>
            <a:r>
              <a:rPr lang="en-US" altLang="zh-TW" sz="4800" b="1"/>
              <a:t>Outline:</a:t>
            </a:r>
          </a:p>
        </p:txBody>
      </p:sp>
      <p:sp>
        <p:nvSpPr>
          <p:cNvPr id="3075" name="Rectangle 3"/>
          <p:cNvSpPr>
            <a:spLocks noGrp="1" noRot="1" noChangeArrowheads="1"/>
          </p:cNvSpPr>
          <p:nvPr>
            <p:ph type="body" idx="1"/>
          </p:nvPr>
        </p:nvSpPr>
        <p:spPr>
          <a:xfrm>
            <a:off x="457200" y="1412875"/>
            <a:ext cx="8229600" cy="5184775"/>
          </a:xfrm>
        </p:spPr>
        <p:txBody>
          <a:bodyPr/>
          <a:lstStyle/>
          <a:p>
            <a:r>
              <a:rPr lang="en-US" altLang="zh-TW" sz="2800"/>
              <a:t>Will VR Meet Your goals ?</a:t>
            </a:r>
          </a:p>
          <a:p>
            <a:endParaRPr lang="en-US" altLang="zh-TW" sz="2800"/>
          </a:p>
          <a:p>
            <a:r>
              <a:rPr lang="en-US" altLang="zh-TW" sz="2800"/>
              <a:t>Is VR the Appropriate Medium ?</a:t>
            </a:r>
          </a:p>
          <a:p>
            <a:endParaRPr lang="en-US" altLang="zh-TW" sz="2800"/>
          </a:p>
          <a:p>
            <a:r>
              <a:rPr lang="en-US" altLang="zh-TW" sz="2800"/>
              <a:t>What Makes an Application a Good Candidiate for VR?</a:t>
            </a:r>
          </a:p>
          <a:p>
            <a:endParaRPr lang="en-US" altLang="zh-TW" sz="2800"/>
          </a:p>
          <a:p>
            <a:r>
              <a:rPr lang="en-US" altLang="zh-TW" sz="2800"/>
              <a:t>Creating a VR Application.</a:t>
            </a:r>
          </a:p>
          <a:p>
            <a:endParaRPr lang="en-US" altLang="zh-TW" sz="2800"/>
          </a:p>
          <a:p>
            <a:r>
              <a:rPr lang="en-US" altLang="zh-TW" sz="2800"/>
              <a:t>Adapting from other Media. </a:t>
            </a: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en-US" altLang="zh-TW" sz="4800" b="1"/>
              <a:t>Will VR Meet Your goals ?</a:t>
            </a:r>
          </a:p>
        </p:txBody>
      </p:sp>
      <p:sp>
        <p:nvSpPr>
          <p:cNvPr id="55299" name="Rectangle 3"/>
          <p:cNvSpPr>
            <a:spLocks noGrp="1" noRot="1" noChangeArrowheads="1"/>
          </p:cNvSpPr>
          <p:nvPr>
            <p:ph type="body" idx="1"/>
          </p:nvPr>
        </p:nvSpPr>
        <p:spPr>
          <a:xfrm>
            <a:off x="457200" y="1981200"/>
            <a:ext cx="8229600" cy="4327525"/>
          </a:xfrm>
        </p:spPr>
        <p:txBody>
          <a:bodyPr/>
          <a:lstStyle/>
          <a:p>
            <a:pPr>
              <a:lnSpc>
                <a:spcPct val="90000"/>
              </a:lnSpc>
            </a:pPr>
            <a:r>
              <a:rPr lang="en-US" altLang="zh-TW"/>
              <a:t>Safety</a:t>
            </a:r>
          </a:p>
          <a:p>
            <a:pPr>
              <a:lnSpc>
                <a:spcPct val="90000"/>
              </a:lnSpc>
            </a:pPr>
            <a:endParaRPr lang="en-US" altLang="zh-TW"/>
          </a:p>
          <a:p>
            <a:pPr>
              <a:lnSpc>
                <a:spcPct val="90000"/>
              </a:lnSpc>
            </a:pPr>
            <a:r>
              <a:rPr lang="en-US" altLang="zh-TW"/>
              <a:t>Marketing</a:t>
            </a:r>
          </a:p>
          <a:p>
            <a:pPr>
              <a:lnSpc>
                <a:spcPct val="90000"/>
              </a:lnSpc>
            </a:pPr>
            <a:endParaRPr lang="en-US" altLang="zh-TW"/>
          </a:p>
          <a:p>
            <a:pPr>
              <a:lnSpc>
                <a:spcPct val="90000"/>
              </a:lnSpc>
            </a:pPr>
            <a:r>
              <a:rPr lang="en-US" altLang="zh-TW"/>
              <a:t>Cost savings</a:t>
            </a:r>
          </a:p>
          <a:p>
            <a:pPr>
              <a:lnSpc>
                <a:spcPct val="90000"/>
              </a:lnSpc>
            </a:pPr>
            <a:endParaRPr lang="en-US" altLang="zh-TW"/>
          </a:p>
          <a:p>
            <a:pPr>
              <a:lnSpc>
                <a:spcPct val="90000"/>
              </a:lnSpc>
            </a:pPr>
            <a:r>
              <a:rPr lang="en-US" altLang="zh-TW"/>
              <a:t>Profit </a:t>
            </a:r>
          </a:p>
          <a:p>
            <a:pPr>
              <a:lnSpc>
                <a:spcPct val="90000"/>
              </a:lnSpc>
            </a:pPr>
            <a:endParaRPr lang="en-US" altLang="zh-TW"/>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8" name="Rectangle 4"/>
          <p:cNvSpPr>
            <a:spLocks noGrp="1" noRot="1" noChangeArrowheads="1"/>
          </p:cNvSpPr>
          <p:nvPr>
            <p:ph type="title"/>
          </p:nvPr>
        </p:nvSpPr>
        <p:spPr/>
        <p:txBody>
          <a:bodyPr/>
          <a:lstStyle/>
          <a:p>
            <a:endParaRPr lang="zh-TW" altLang="zh-TW"/>
          </a:p>
        </p:txBody>
      </p:sp>
      <p:sp>
        <p:nvSpPr>
          <p:cNvPr id="57347" name="Rectangle 3"/>
          <p:cNvSpPr>
            <a:spLocks noGrp="1" noRot="1" noChangeArrowheads="1"/>
          </p:cNvSpPr>
          <p:nvPr>
            <p:ph type="body" idx="1"/>
          </p:nvPr>
        </p:nvSpPr>
        <p:spPr>
          <a:xfrm>
            <a:off x="457200" y="1844675"/>
            <a:ext cx="8229600" cy="4679950"/>
          </a:xfrm>
        </p:spPr>
        <p:txBody>
          <a:bodyPr/>
          <a:lstStyle/>
          <a:p>
            <a:r>
              <a:rPr lang="en-US" altLang="zh-TW"/>
              <a:t>Conveying ideas as artistic  expression</a:t>
            </a:r>
          </a:p>
          <a:p>
            <a:endParaRPr lang="en-US" altLang="zh-TW"/>
          </a:p>
          <a:p>
            <a:r>
              <a:rPr lang="en-US" altLang="zh-TW"/>
              <a:t>Improved ability to examine and </a:t>
            </a:r>
          </a:p>
          <a:p>
            <a:pPr>
              <a:buFont typeface="Wingdings 2" pitchFamily="18" charset="2"/>
              <a:buNone/>
            </a:pPr>
            <a:r>
              <a:rPr lang="en-US" altLang="zh-TW"/>
              <a:t>   explore 3D data</a:t>
            </a:r>
          </a:p>
          <a:p>
            <a:endParaRPr lang="en-US" altLang="zh-TW"/>
          </a:p>
          <a:p>
            <a:r>
              <a:rPr lang="en-US" altLang="zh-TW"/>
              <a:t>Entertainment or escapism</a:t>
            </a:r>
          </a:p>
          <a:p>
            <a:endParaRPr lang="en-US" altLang="zh-TW"/>
          </a:p>
          <a:p>
            <a:r>
              <a:rPr lang="en-US" altLang="zh-TW"/>
              <a:t>Improved quality of life </a:t>
            </a:r>
          </a:p>
          <a:p>
            <a:endParaRPr lang="en-US" altLang="zh-TW"/>
          </a:p>
          <a:p>
            <a:endParaRPr lang="en-US" altLang="zh-TW"/>
          </a:p>
        </p:txBody>
      </p:sp>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r>
              <a:rPr lang="en-US" altLang="zh-TW"/>
              <a:t>Is VR the Appropriate Medium?</a:t>
            </a:r>
          </a:p>
        </p:txBody>
      </p:sp>
      <p:sp>
        <p:nvSpPr>
          <p:cNvPr id="60419" name="Rectangle 3"/>
          <p:cNvSpPr>
            <a:spLocks noGrp="1" noRot="1" noChangeArrowheads="1"/>
          </p:cNvSpPr>
          <p:nvPr>
            <p:ph type="body" idx="1"/>
          </p:nvPr>
        </p:nvSpPr>
        <p:spPr/>
        <p:txBody>
          <a:bodyPr/>
          <a:lstStyle/>
          <a:p>
            <a:r>
              <a:rPr lang="en-US" altLang="zh-TW"/>
              <a:t>Moby Dick(or The Whale)</a:t>
            </a:r>
          </a:p>
          <a:p>
            <a:endParaRPr lang="en-US" altLang="zh-TW"/>
          </a:p>
          <a:p>
            <a:r>
              <a:rPr lang="en-US" altLang="zh-TW"/>
              <a:t>                           </a:t>
            </a:r>
          </a:p>
          <a:p>
            <a:r>
              <a:rPr lang="en-US" altLang="zh-TW"/>
              <a:t>                           Citizen Kane </a:t>
            </a:r>
          </a:p>
          <a:p>
            <a:r>
              <a:rPr lang="en-US" altLang="zh-TW" b="1"/>
              <a:t>                           Directed by</a:t>
            </a:r>
            <a:r>
              <a:rPr lang="en-US" altLang="zh-TW"/>
              <a:t/>
            </a:r>
            <a:br>
              <a:rPr lang="en-US" altLang="zh-TW"/>
            </a:br>
            <a:r>
              <a:rPr lang="en-US" altLang="zh-TW"/>
              <a:t>                           </a:t>
            </a:r>
            <a:r>
              <a:rPr lang="en-US" altLang="zh-TW">
                <a:hlinkClick r:id="rId2"/>
              </a:rPr>
              <a:t>Orson Welles</a:t>
            </a:r>
            <a:endParaRPr lang="en-US" altLang="zh-TW"/>
          </a:p>
          <a:p>
            <a:endParaRPr lang="en-US" altLang="zh-TW"/>
          </a:p>
          <a:p>
            <a:endParaRPr lang="en-US" altLang="zh-TW"/>
          </a:p>
          <a:p>
            <a:endParaRPr lang="en-US" altLang="zh-TW"/>
          </a:p>
          <a:p>
            <a:endParaRPr lang="en-US" altLang="zh-TW"/>
          </a:p>
          <a:p>
            <a:endParaRPr lang="en-US" altLang="zh-TW"/>
          </a:p>
          <a:p>
            <a:endParaRPr lang="en-US" altLang="zh-TW"/>
          </a:p>
        </p:txBody>
      </p:sp>
      <p:pic>
        <p:nvPicPr>
          <p:cNvPr id="60420" name="Picture 4" descr="CIT"/>
          <p:cNvPicPr>
            <a:picLocks noChangeAspect="1" noChangeArrowheads="1"/>
          </p:cNvPicPr>
          <p:nvPr/>
        </p:nvPicPr>
        <p:blipFill>
          <a:blip r:embed="rId3" cstate="print"/>
          <a:srcRect/>
          <a:stretch>
            <a:fillRect/>
          </a:stretch>
        </p:blipFill>
        <p:spPr bwMode="auto">
          <a:xfrm>
            <a:off x="395288" y="2492375"/>
            <a:ext cx="2505075" cy="3455988"/>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designa">
  <a:themeElements>
    <a:clrScheme name="tdesigna 1">
      <a:dk1>
        <a:srgbClr val="080808"/>
      </a:dk1>
      <a:lt1>
        <a:srgbClr val="FFFFFF"/>
      </a:lt1>
      <a:dk2>
        <a:srgbClr val="0039AC"/>
      </a:dk2>
      <a:lt2>
        <a:srgbClr val="C0C0C0"/>
      </a:lt2>
      <a:accent1>
        <a:srgbClr val="FFFF99"/>
      </a:accent1>
      <a:accent2>
        <a:srgbClr val="FFCC66"/>
      </a:accent2>
      <a:accent3>
        <a:srgbClr val="FFFFFF"/>
      </a:accent3>
      <a:accent4>
        <a:srgbClr val="060606"/>
      </a:accent4>
      <a:accent5>
        <a:srgbClr val="FFFFCA"/>
      </a:accent5>
      <a:accent6>
        <a:srgbClr val="E7B95C"/>
      </a:accent6>
      <a:hlink>
        <a:srgbClr val="0066FF"/>
      </a:hlink>
      <a:folHlink>
        <a:srgbClr val="CC3300"/>
      </a:folHlink>
    </a:clrScheme>
    <a:fontScheme name="tdesigna">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designa 1">
        <a:dk1>
          <a:srgbClr val="080808"/>
        </a:dk1>
        <a:lt1>
          <a:srgbClr val="FFFFFF"/>
        </a:lt1>
        <a:dk2>
          <a:srgbClr val="0039AC"/>
        </a:dk2>
        <a:lt2>
          <a:srgbClr val="C0C0C0"/>
        </a:lt2>
        <a:accent1>
          <a:srgbClr val="FFFF99"/>
        </a:accent1>
        <a:accent2>
          <a:srgbClr val="FFCC66"/>
        </a:accent2>
        <a:accent3>
          <a:srgbClr val="FFFFFF"/>
        </a:accent3>
        <a:accent4>
          <a:srgbClr val="060606"/>
        </a:accent4>
        <a:accent5>
          <a:srgbClr val="FFFFCA"/>
        </a:accent5>
        <a:accent6>
          <a:srgbClr val="E7B95C"/>
        </a:accent6>
        <a:hlink>
          <a:srgbClr val="0066FF"/>
        </a:hlink>
        <a:folHlink>
          <a:srgbClr val="CC3300"/>
        </a:folHlink>
      </a:clrScheme>
      <a:clrMap bg1="lt1" tx1="dk1" bg2="lt2" tx2="dk2" accent1="accent1" accent2="accent2" accent3="accent3" accent4="accent4" accent5="accent5" accent6="accent6" hlink="hlink" folHlink="folHlink"/>
    </a:extraClrScheme>
    <a:extraClrScheme>
      <a:clrScheme name="tdesigna 2">
        <a:dk1>
          <a:srgbClr val="333399"/>
        </a:dk1>
        <a:lt1>
          <a:srgbClr val="ADD3AF"/>
        </a:lt1>
        <a:dk2>
          <a:srgbClr val="D65700"/>
        </a:dk2>
        <a:lt2>
          <a:srgbClr val="B2B2B2"/>
        </a:lt2>
        <a:accent1>
          <a:srgbClr val="B8E9EE"/>
        </a:accent1>
        <a:accent2>
          <a:srgbClr val="FFCC00"/>
        </a:accent2>
        <a:accent3>
          <a:srgbClr val="D3E6D4"/>
        </a:accent3>
        <a:accent4>
          <a:srgbClr val="2A2A82"/>
        </a:accent4>
        <a:accent5>
          <a:srgbClr val="D8F2F5"/>
        </a:accent5>
        <a:accent6>
          <a:srgbClr val="E7B900"/>
        </a:accent6>
        <a:hlink>
          <a:srgbClr val="008080"/>
        </a:hlink>
        <a:folHlink>
          <a:srgbClr val="003366"/>
        </a:folHlink>
      </a:clrScheme>
      <a:clrMap bg1="lt1" tx1="dk1" bg2="lt2" tx2="dk2" accent1="accent1" accent2="accent2" accent3="accent3" accent4="accent4" accent5="accent5" accent6="accent6" hlink="hlink" folHlink="folHlink"/>
    </a:extraClrScheme>
    <a:extraClrScheme>
      <a:clrScheme name="tdesigna 3">
        <a:dk1>
          <a:srgbClr val="003BB2"/>
        </a:dk1>
        <a:lt1>
          <a:srgbClr val="CCFFCC"/>
        </a:lt1>
        <a:dk2>
          <a:srgbClr val="003366"/>
        </a:dk2>
        <a:lt2>
          <a:srgbClr val="C0C0C0"/>
        </a:lt2>
        <a:accent1>
          <a:srgbClr val="FFFFFF"/>
        </a:accent1>
        <a:accent2>
          <a:srgbClr val="009900"/>
        </a:accent2>
        <a:accent3>
          <a:srgbClr val="E2FFE2"/>
        </a:accent3>
        <a:accent4>
          <a:srgbClr val="003197"/>
        </a:accent4>
        <a:accent5>
          <a:srgbClr val="FFFFFF"/>
        </a:accent5>
        <a:accent6>
          <a:srgbClr val="008A00"/>
        </a:accent6>
        <a:hlink>
          <a:srgbClr val="333399"/>
        </a:hlink>
        <a:folHlink>
          <a:srgbClr val="E45C00"/>
        </a:folHlink>
      </a:clrScheme>
      <a:clrMap bg1="lt1" tx1="dk1" bg2="lt2" tx2="dk2" accent1="accent1" accent2="accent2" accent3="accent3" accent4="accent4" accent5="accent5" accent6="accent6" hlink="hlink" folHlink="folHlink"/>
    </a:extraClrScheme>
    <a:extraClrScheme>
      <a:clrScheme name="tdesigna 4">
        <a:dk1>
          <a:srgbClr val="0000CC"/>
        </a:dk1>
        <a:lt1>
          <a:srgbClr val="CCECFF"/>
        </a:lt1>
        <a:dk2>
          <a:srgbClr val="006666"/>
        </a:dk2>
        <a:lt2>
          <a:srgbClr val="C0C0C0"/>
        </a:lt2>
        <a:accent1>
          <a:srgbClr val="FFFF99"/>
        </a:accent1>
        <a:accent2>
          <a:srgbClr val="FFCCFF"/>
        </a:accent2>
        <a:accent3>
          <a:srgbClr val="E2F4FF"/>
        </a:accent3>
        <a:accent4>
          <a:srgbClr val="0000AE"/>
        </a:accent4>
        <a:accent5>
          <a:srgbClr val="FFFFCA"/>
        </a:accent5>
        <a:accent6>
          <a:srgbClr val="E7B9E7"/>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tdesigna 5">
        <a:dk1>
          <a:srgbClr val="000000"/>
        </a:dk1>
        <a:lt1>
          <a:srgbClr val="FFFFCC"/>
        </a:lt1>
        <a:dk2>
          <a:srgbClr val="5A5A86"/>
        </a:dk2>
        <a:lt2>
          <a:srgbClr val="C0C0C0"/>
        </a:lt2>
        <a:accent1>
          <a:srgbClr val="D5E9F7"/>
        </a:accent1>
        <a:accent2>
          <a:srgbClr val="FFCC00"/>
        </a:accent2>
        <a:accent3>
          <a:srgbClr val="FFFFE2"/>
        </a:accent3>
        <a:accent4>
          <a:srgbClr val="000000"/>
        </a:accent4>
        <a:accent5>
          <a:srgbClr val="E7F2FA"/>
        </a:accent5>
        <a:accent6>
          <a:srgbClr val="E7B900"/>
        </a:accent6>
        <a:hlink>
          <a:srgbClr val="CC3300"/>
        </a:hlink>
        <a:folHlink>
          <a:srgbClr val="007D7A"/>
        </a:folHlink>
      </a:clrScheme>
      <a:clrMap bg1="lt1" tx1="dk1" bg2="lt2" tx2="dk2" accent1="accent1" accent2="accent2" accent3="accent3" accent4="accent4" accent5="accent5" accent6="accent6" hlink="hlink" folHlink="folHlink"/>
    </a:extraClrScheme>
    <a:extraClrScheme>
      <a:clrScheme name="tdesigna 6">
        <a:dk1>
          <a:srgbClr val="006666"/>
        </a:dk1>
        <a:lt1>
          <a:srgbClr val="FFECD9"/>
        </a:lt1>
        <a:dk2>
          <a:srgbClr val="000099"/>
        </a:dk2>
        <a:lt2>
          <a:srgbClr val="B2B2B2"/>
        </a:lt2>
        <a:accent1>
          <a:srgbClr val="EAEAEA"/>
        </a:accent1>
        <a:accent2>
          <a:srgbClr val="FF6600"/>
        </a:accent2>
        <a:accent3>
          <a:srgbClr val="FFF4E9"/>
        </a:accent3>
        <a:accent4>
          <a:srgbClr val="005656"/>
        </a:accent4>
        <a:accent5>
          <a:srgbClr val="F3F3F3"/>
        </a:accent5>
        <a:accent6>
          <a:srgbClr val="E75C00"/>
        </a:accent6>
        <a:hlink>
          <a:srgbClr val="0066FF"/>
        </a:hlink>
        <a:folHlink>
          <a:srgbClr val="777777"/>
        </a:folHlink>
      </a:clrScheme>
      <a:clrMap bg1="lt1" tx1="dk1" bg2="lt2" tx2="dk2" accent1="accent1" accent2="accent2" accent3="accent3" accent4="accent4" accent5="accent5" accent6="accent6" hlink="hlink" folHlink="folHlink"/>
    </a:extraClrScheme>
    <a:extraClrScheme>
      <a:clrScheme name="tdesigna 7">
        <a:dk1>
          <a:srgbClr val="585884"/>
        </a:dk1>
        <a:lt1>
          <a:srgbClr val="DDDDDD"/>
        </a:lt1>
        <a:dk2>
          <a:srgbClr val="000000"/>
        </a:dk2>
        <a:lt2>
          <a:srgbClr val="969696"/>
        </a:lt2>
        <a:accent1>
          <a:srgbClr val="FFFFCC"/>
        </a:accent1>
        <a:accent2>
          <a:srgbClr val="99CC00"/>
        </a:accent2>
        <a:accent3>
          <a:srgbClr val="EBEBEB"/>
        </a:accent3>
        <a:accent4>
          <a:srgbClr val="4A4A70"/>
        </a:accent4>
        <a:accent5>
          <a:srgbClr val="FFFFE2"/>
        </a:accent5>
        <a:accent6>
          <a:srgbClr val="8AB900"/>
        </a:accent6>
        <a:hlink>
          <a:srgbClr val="FF3300"/>
        </a:hlink>
        <a:folHlink>
          <a:srgbClr val="6E3B8B"/>
        </a:folHlink>
      </a:clrScheme>
      <a:clrMap bg1="lt1" tx1="dk1" bg2="lt2" tx2="dk2" accent1="accent1" accent2="accent2" accent3="accent3" accent4="accent4" accent5="accent5" accent6="accent6" hlink="hlink" folHlink="folHlink"/>
    </a:extraClrScheme>
    <a:extraClrScheme>
      <a:clrScheme name="tdesigna 8">
        <a:dk1>
          <a:srgbClr val="333399"/>
        </a:dk1>
        <a:lt1>
          <a:srgbClr val="FFD9D9"/>
        </a:lt1>
        <a:dk2>
          <a:srgbClr val="00716E"/>
        </a:dk2>
        <a:lt2>
          <a:srgbClr val="C0C0C0"/>
        </a:lt2>
        <a:accent1>
          <a:srgbClr val="AED2BA"/>
        </a:accent1>
        <a:accent2>
          <a:srgbClr val="FF9933"/>
        </a:accent2>
        <a:accent3>
          <a:srgbClr val="FFE9E9"/>
        </a:accent3>
        <a:accent4>
          <a:srgbClr val="2A2A82"/>
        </a:accent4>
        <a:accent5>
          <a:srgbClr val="D3E5D9"/>
        </a:accent5>
        <a:accent6>
          <a:srgbClr val="E78A2D"/>
        </a:accent6>
        <a:hlink>
          <a:srgbClr val="CC3300"/>
        </a:hlink>
        <a:folHlink>
          <a:srgbClr val="0066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TDESIGNA</Template>
  <TotalTime>596</TotalTime>
  <Words>428</Words>
  <Application>Microsoft Office PowerPoint</Application>
  <PresentationFormat>如螢幕大小 (4:3)</PresentationFormat>
  <Paragraphs>75</Paragraphs>
  <Slides>14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14</vt:i4>
      </vt:variant>
    </vt:vector>
  </HeadingPairs>
  <TitlesOfParts>
    <vt:vector size="20" baseType="lpstr">
      <vt:lpstr>新細明體</vt:lpstr>
      <vt:lpstr>Arial</vt:lpstr>
      <vt:lpstr>Arial</vt:lpstr>
      <vt:lpstr>Wingdings</vt:lpstr>
      <vt:lpstr>Wingdings 2</vt:lpstr>
      <vt:lpstr>tdesigna</vt:lpstr>
      <vt:lpstr>VR Appendix 1  Oculus rift dk2 </vt:lpstr>
      <vt:lpstr>Oculus rift &amp; rift DK2</vt:lpstr>
      <vt:lpstr>Specification</vt:lpstr>
      <vt:lpstr>Low Persistence OLED Display </vt:lpstr>
      <vt:lpstr>Low Latency: Built-In Latency Tester </vt:lpstr>
      <vt:lpstr>Outline:</vt:lpstr>
      <vt:lpstr>Will VR Meet Your goals ?</vt:lpstr>
      <vt:lpstr>PowerPoint 簡報</vt:lpstr>
      <vt:lpstr>Is VR the Appropriate Medium?</vt:lpstr>
      <vt:lpstr>What Makes an Application a Good Candidiate for VR?</vt:lpstr>
      <vt:lpstr>PowerPoint 簡報</vt:lpstr>
      <vt:lpstr>PowerPoint 簡報</vt:lpstr>
      <vt:lpstr>Creating a VR Application</vt:lpstr>
      <vt:lpstr>Adapting from Other Media</vt:lpstr>
    </vt:vector>
  </TitlesOfParts>
  <Company>ROYAL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虛擬實境報告</dc:title>
  <dc:creator>jorry</dc:creator>
  <cp:lastModifiedBy>Ming Ouhyoung</cp:lastModifiedBy>
  <cp:revision>22</cp:revision>
  <dcterms:created xsi:type="dcterms:W3CDTF">2005-05-31T14:55:49Z</dcterms:created>
  <dcterms:modified xsi:type="dcterms:W3CDTF">2015-02-22T21:43:56Z</dcterms:modified>
</cp:coreProperties>
</file>