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56" r:id="rId2"/>
    <p:sldId id="288" r:id="rId3"/>
    <p:sldId id="268" r:id="rId4"/>
    <p:sldId id="277" r:id="rId5"/>
    <p:sldId id="278" r:id="rId6"/>
    <p:sldId id="282" r:id="rId7"/>
    <p:sldId id="283" r:id="rId8"/>
    <p:sldId id="273" r:id="rId9"/>
    <p:sldId id="274" r:id="rId10"/>
    <p:sldId id="275" r:id="rId11"/>
    <p:sldId id="276" r:id="rId12"/>
    <p:sldId id="280" r:id="rId13"/>
    <p:sldId id="281" r:id="rId14"/>
    <p:sldId id="269" r:id="rId15"/>
    <p:sldId id="271" r:id="rId16"/>
    <p:sldId id="272" r:id="rId17"/>
    <p:sldId id="279" r:id="rId18"/>
    <p:sldId id="284" r:id="rId19"/>
    <p:sldId id="285" r:id="rId20"/>
    <p:sldId id="286" r:id="rId21"/>
    <p:sldId id="287" r:id="rId2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94660"/>
  </p:normalViewPr>
  <p:slideViewPr>
    <p:cSldViewPr>
      <p:cViewPr varScale="1">
        <p:scale>
          <a:sx n="60" d="100"/>
          <a:sy n="60" d="100"/>
        </p:scale>
        <p:origin x="122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6194" name="Rectangle 2"/>
          <p:cNvSpPr>
            <a:spLocks noGrp="1" noRot="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136195" name="Rectangle 3"/>
          <p:cNvSpPr>
            <a:spLocks noGrp="1" noRot="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zh-TW" altLang="en-US"/>
              <a:t>按一下以編輯母片副標題樣式</a:t>
            </a:r>
          </a:p>
        </p:txBody>
      </p:sp>
      <p:sp>
        <p:nvSpPr>
          <p:cNvPr id="136196" name="Rectangle 4"/>
          <p:cNvSpPr>
            <a:spLocks noGrp="1" noChangeArrowheads="1"/>
          </p:cNvSpPr>
          <p:nvPr>
            <p:ph type="dt" sz="half" idx="2"/>
          </p:nvPr>
        </p:nvSpPr>
        <p:spPr/>
        <p:txBody>
          <a:bodyPr/>
          <a:lstStyle>
            <a:lvl1pPr>
              <a:defRPr/>
            </a:lvl1pPr>
          </a:lstStyle>
          <a:p>
            <a:endParaRPr lang="en-US" altLang="zh-TW"/>
          </a:p>
        </p:txBody>
      </p:sp>
      <p:sp>
        <p:nvSpPr>
          <p:cNvPr id="136197" name="Rectangle 5"/>
          <p:cNvSpPr>
            <a:spLocks noGrp="1" noChangeArrowheads="1"/>
          </p:cNvSpPr>
          <p:nvPr>
            <p:ph type="ftr" sz="quarter" idx="3"/>
          </p:nvPr>
        </p:nvSpPr>
        <p:spPr/>
        <p:txBody>
          <a:bodyPr/>
          <a:lstStyle>
            <a:lvl1pPr>
              <a:defRPr/>
            </a:lvl1pPr>
          </a:lstStyle>
          <a:p>
            <a:endParaRPr lang="en-US" altLang="zh-TW"/>
          </a:p>
        </p:txBody>
      </p:sp>
      <p:sp>
        <p:nvSpPr>
          <p:cNvPr id="136198" name="Rectangle 6"/>
          <p:cNvSpPr>
            <a:spLocks noGrp="1" noChangeArrowheads="1"/>
          </p:cNvSpPr>
          <p:nvPr>
            <p:ph type="sldNum" sz="quarter" idx="4"/>
          </p:nvPr>
        </p:nvSpPr>
        <p:spPr/>
        <p:txBody>
          <a:bodyPr/>
          <a:lstStyle>
            <a:lvl1pPr>
              <a:defRPr/>
            </a:lvl1pPr>
          </a:lstStyle>
          <a:p>
            <a:fld id="{EAC900C8-DE98-46CB-95F7-679A4CAF310C}" type="slidenum">
              <a:rPr lang="en-US" altLang="zh-TW"/>
              <a:pPr/>
              <a:t>‹#›</a:t>
            </a:fld>
            <a:endParaRPr lang="en-US" altLang="zh-TW"/>
          </a:p>
        </p:txBody>
      </p:sp>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4BCD338B-7D53-4162-AD2B-C883F8133050}" type="slidenum">
              <a:rPr lang="en-US" altLang="zh-TW"/>
              <a:pPr/>
              <a:t>‹#›</a:t>
            </a:fld>
            <a:endParaRPr lang="en-US" altLang="zh-TW"/>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2EB5013F-DE4C-4DA2-BBD4-D5A6C316EDFF}" type="slidenum">
              <a:rPr lang="en-US" altLang="zh-TW"/>
              <a:pPr/>
              <a:t>‹#›</a:t>
            </a:fld>
            <a:endParaRPr lang="en-US" altLang="zh-TW"/>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53A27798-606D-4E86-93AA-36AC70E00EDE}" type="slidenum">
              <a:rPr lang="en-US" altLang="zh-TW"/>
              <a:pPr/>
              <a:t>‹#›</a:t>
            </a:fld>
            <a:endParaRPr lang="en-US" altLang="zh-TW"/>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A83A7C4A-A3E5-4BDB-BB26-337771CBBFDA}" type="slidenum">
              <a:rPr lang="en-US" altLang="zh-TW"/>
              <a:pPr/>
              <a:t>‹#›</a:t>
            </a:fld>
            <a:endParaRPr lang="en-US" altLang="zh-TW"/>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796D1C6A-E860-4B2B-B92F-9843D2F8BDF0}" type="slidenum">
              <a:rPr lang="en-US" altLang="zh-TW"/>
              <a:pPr/>
              <a:t>‹#›</a:t>
            </a:fld>
            <a:endParaRPr lang="en-US" altLang="zh-TW"/>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6"/>
          <p:cNvSpPr>
            <a:spLocks noGrp="1"/>
          </p:cNvSpPr>
          <p:nvPr>
            <p:ph type="dt" sz="half" idx="10"/>
          </p:nvPr>
        </p:nvSpPr>
        <p:spPr/>
        <p:txBody>
          <a:bodyPr/>
          <a:lstStyle>
            <a:lvl1pPr>
              <a:defRPr/>
            </a:lvl1pPr>
          </a:lstStyle>
          <a:p>
            <a:endParaRPr lang="en-US" altLang="zh-TW"/>
          </a:p>
        </p:txBody>
      </p:sp>
      <p:sp>
        <p:nvSpPr>
          <p:cNvPr id="8" name="Footer Placeholder 7"/>
          <p:cNvSpPr>
            <a:spLocks noGrp="1"/>
          </p:cNvSpPr>
          <p:nvPr>
            <p:ph type="ftr" sz="quarter" idx="11"/>
          </p:nvPr>
        </p:nvSpPr>
        <p:spPr/>
        <p:txBody>
          <a:bodyPr/>
          <a:lstStyle>
            <a:lvl1pPr>
              <a:defRPr/>
            </a:lvl1pPr>
          </a:lstStyle>
          <a:p>
            <a:endParaRPr lang="en-US" altLang="zh-TW"/>
          </a:p>
        </p:txBody>
      </p:sp>
      <p:sp>
        <p:nvSpPr>
          <p:cNvPr id="9" name="Slide Number Placeholder 8"/>
          <p:cNvSpPr>
            <a:spLocks noGrp="1"/>
          </p:cNvSpPr>
          <p:nvPr>
            <p:ph type="sldNum" sz="quarter" idx="12"/>
          </p:nvPr>
        </p:nvSpPr>
        <p:spPr/>
        <p:txBody>
          <a:bodyPr/>
          <a:lstStyle>
            <a:lvl1pPr>
              <a:defRPr/>
            </a:lvl1pPr>
          </a:lstStyle>
          <a:p>
            <a:fld id="{57109B24-5161-43A5-ABC4-650A6352EBBC}" type="slidenum">
              <a:rPr lang="en-US" altLang="zh-TW"/>
              <a:pPr/>
              <a:t>‹#›</a:t>
            </a:fld>
            <a:endParaRPr lang="en-US" altLang="zh-TW"/>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2"/>
          <p:cNvSpPr>
            <a:spLocks noGrp="1"/>
          </p:cNvSpPr>
          <p:nvPr>
            <p:ph type="dt" sz="half" idx="10"/>
          </p:nvPr>
        </p:nvSpPr>
        <p:spPr/>
        <p:txBody>
          <a:bodyPr/>
          <a:lstStyle>
            <a:lvl1pPr>
              <a:defRPr/>
            </a:lvl1pPr>
          </a:lstStyle>
          <a:p>
            <a:endParaRPr lang="en-US" altLang="zh-TW"/>
          </a:p>
        </p:txBody>
      </p:sp>
      <p:sp>
        <p:nvSpPr>
          <p:cNvPr id="4" name="Footer Placeholder 3"/>
          <p:cNvSpPr>
            <a:spLocks noGrp="1"/>
          </p:cNvSpPr>
          <p:nvPr>
            <p:ph type="ftr" sz="quarter" idx="11"/>
          </p:nvPr>
        </p:nvSpPr>
        <p:spPr/>
        <p:txBody>
          <a:bodyPr/>
          <a:lstStyle>
            <a:lvl1pPr>
              <a:defRPr/>
            </a:lvl1pPr>
          </a:lstStyle>
          <a:p>
            <a:endParaRPr lang="en-US" altLang="zh-TW"/>
          </a:p>
        </p:txBody>
      </p:sp>
      <p:sp>
        <p:nvSpPr>
          <p:cNvPr id="5" name="Slide Number Placeholder 4"/>
          <p:cNvSpPr>
            <a:spLocks noGrp="1"/>
          </p:cNvSpPr>
          <p:nvPr>
            <p:ph type="sldNum" sz="quarter" idx="12"/>
          </p:nvPr>
        </p:nvSpPr>
        <p:spPr/>
        <p:txBody>
          <a:bodyPr/>
          <a:lstStyle>
            <a:lvl1pPr>
              <a:defRPr/>
            </a:lvl1pPr>
          </a:lstStyle>
          <a:p>
            <a:fld id="{96CD1207-0053-447C-A36E-95842DB04883}" type="slidenum">
              <a:rPr lang="en-US" altLang="zh-TW"/>
              <a:pPr/>
              <a:t>‹#›</a:t>
            </a:fld>
            <a:endParaRPr lang="en-US" altLang="zh-TW"/>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TW"/>
          </a:p>
        </p:txBody>
      </p:sp>
      <p:sp>
        <p:nvSpPr>
          <p:cNvPr id="3" name="Footer Placeholder 2"/>
          <p:cNvSpPr>
            <a:spLocks noGrp="1"/>
          </p:cNvSpPr>
          <p:nvPr>
            <p:ph type="ftr" sz="quarter" idx="11"/>
          </p:nvPr>
        </p:nvSpPr>
        <p:spPr/>
        <p:txBody>
          <a:bodyPr/>
          <a:lstStyle>
            <a:lvl1pPr>
              <a:defRPr/>
            </a:lvl1pPr>
          </a:lstStyle>
          <a:p>
            <a:endParaRPr lang="en-US" altLang="zh-TW"/>
          </a:p>
        </p:txBody>
      </p:sp>
      <p:sp>
        <p:nvSpPr>
          <p:cNvPr id="4" name="Slide Number Placeholder 3"/>
          <p:cNvSpPr>
            <a:spLocks noGrp="1"/>
          </p:cNvSpPr>
          <p:nvPr>
            <p:ph type="sldNum" sz="quarter" idx="12"/>
          </p:nvPr>
        </p:nvSpPr>
        <p:spPr/>
        <p:txBody>
          <a:bodyPr/>
          <a:lstStyle>
            <a:lvl1pPr>
              <a:defRPr/>
            </a:lvl1pPr>
          </a:lstStyle>
          <a:p>
            <a:fld id="{91FB084B-348E-466B-9AF5-2731A3713AFC}" type="slidenum">
              <a:rPr lang="en-US" altLang="zh-TW"/>
              <a:pPr/>
              <a:t>‹#›</a:t>
            </a:fld>
            <a:endParaRPr lang="en-US" altLang="zh-TW"/>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451789EC-9B48-4423-B875-A05364551594}" type="slidenum">
              <a:rPr lang="en-US" altLang="zh-TW"/>
              <a:pPr/>
              <a:t>‹#›</a:t>
            </a:fld>
            <a:endParaRPr lang="en-US" altLang="zh-TW"/>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A517B225-A135-4EC9-A3E0-11C4C876C454}" type="slidenum">
              <a:rPr lang="en-US" altLang="zh-TW"/>
              <a:pPr/>
              <a:t>‹#›</a:t>
            </a:fld>
            <a:endParaRPr lang="en-US" altLang="zh-TW"/>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5171" name="Rectangle 3"/>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35172"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endParaRPr lang="en-US" altLang="zh-TW"/>
          </a:p>
        </p:txBody>
      </p:sp>
      <p:sp>
        <p:nvSpPr>
          <p:cNvPr id="135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endParaRPr lang="en-US" altLang="zh-TW"/>
          </a:p>
        </p:txBody>
      </p:sp>
      <p:sp>
        <p:nvSpPr>
          <p:cNvPr id="135174"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vl1pPr>
          </a:lstStyle>
          <a:p>
            <a:fld id="{2DF83617-1C7C-422E-882C-B94A2B163D74}"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slow">
    <p:randomBar dir="vert"/>
  </p:transition>
  <p:timing>
    <p:tnLst>
      <p:par>
        <p:cTn id="1" dur="indefinite" restart="never" nodeType="tmRoot"/>
      </p:par>
    </p:tnLst>
  </p:timing>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fontAlgn="base">
        <a:spcBef>
          <a:spcPct val="20000"/>
        </a:spcBef>
        <a:spcAft>
          <a:spcPct val="0"/>
        </a:spcAft>
        <a:buClr>
          <a:schemeClr val="folHlink"/>
        </a:buClr>
        <a:buSzPct val="85000"/>
        <a:buFont typeface="Wingdings 2" pitchFamily="18" charset="2"/>
        <a:buChar char="¡"/>
        <a:defRPr kumimoji="1"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85000"/>
        <a:buFont typeface="Wingdings" pitchFamily="2" charset="2"/>
        <a:buChar char=""/>
        <a:defRPr kumimoji="1" sz="2800">
          <a:solidFill>
            <a:schemeClr val="tx1"/>
          </a:solidFill>
          <a:latin typeface="+mn-lt"/>
          <a:ea typeface="+mn-ea"/>
        </a:defRPr>
      </a:lvl2pPr>
      <a:lvl3pPr marL="1143000" indent="-228600" algn="l" rtl="0" fontAlgn="base">
        <a:spcBef>
          <a:spcPct val="20000"/>
        </a:spcBef>
        <a:spcAft>
          <a:spcPct val="0"/>
        </a:spcAft>
        <a:buClr>
          <a:schemeClr val="folHlink"/>
        </a:buClr>
        <a:buSzPct val="90000"/>
        <a:buFont typeface="Wingdings 2" pitchFamily="18" charset="2"/>
        <a:buChar char="¡"/>
        <a:defRPr kumimoji="1" sz="2400">
          <a:solidFill>
            <a:schemeClr val="tx1"/>
          </a:solidFill>
          <a:latin typeface="+mn-lt"/>
          <a:ea typeface="+mn-ea"/>
        </a:defRPr>
      </a:lvl3pPr>
      <a:lvl4pPr marL="1600200" indent="-228600" algn="l" rtl="0" fontAlgn="base">
        <a:spcBef>
          <a:spcPct val="20000"/>
        </a:spcBef>
        <a:spcAft>
          <a:spcPct val="0"/>
        </a:spcAft>
        <a:buClr>
          <a:schemeClr val="hlink"/>
        </a:buClr>
        <a:buSzPct val="90000"/>
        <a:buFont typeface="Wingdings" pitchFamily="2" charset="2"/>
        <a:buChar char=""/>
        <a:defRPr kumimoji="1" sz="2000">
          <a:solidFill>
            <a:schemeClr val="tx1"/>
          </a:solidFill>
          <a:latin typeface="+mn-lt"/>
          <a:ea typeface="+mn-ea"/>
        </a:defRPr>
      </a:lvl4pPr>
      <a:lvl5pPr marL="2057400" indent="-228600" algn="l" rtl="0" fontAlgn="base">
        <a:spcBef>
          <a:spcPct val="20000"/>
        </a:spcBef>
        <a:spcAft>
          <a:spcPct val="0"/>
        </a:spcAft>
        <a:buClr>
          <a:schemeClr val="folHlink"/>
        </a:buClr>
        <a:buSzPct val="90000"/>
        <a:buFont typeface="Wingdings 2" pitchFamily="18"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SzPct val="90000"/>
        <a:buFont typeface="Wingdings 2" pitchFamily="18"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90000"/>
        <a:buFont typeface="Wingdings 2" pitchFamily="18"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90000"/>
        <a:buFont typeface="Wingdings 2" pitchFamily="18"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90000"/>
        <a:buFont typeface="Wingdings 2" pitchFamily="18"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kCMxBw-utEY&amp;feature=youtu.b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polhemus.com/applications/electromagnetic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755650" y="1268413"/>
            <a:ext cx="7772400" cy="1584325"/>
          </a:xfrm>
        </p:spPr>
        <p:txBody>
          <a:bodyPr/>
          <a:lstStyle/>
          <a:p>
            <a:r>
              <a:rPr lang="en-US" altLang="zh-TW" sz="5200" b="1" dirty="0" smtClean="0">
                <a:solidFill>
                  <a:srgbClr val="003300"/>
                </a:solidFill>
              </a:rPr>
              <a:t>VR</a:t>
            </a:r>
            <a:r>
              <a:rPr lang="zh-TW" altLang="en-US" sz="5200" b="1" dirty="0" smtClean="0">
                <a:solidFill>
                  <a:srgbClr val="003300"/>
                </a:solidFill>
              </a:rPr>
              <a:t> </a:t>
            </a:r>
            <a:r>
              <a:rPr lang="en-US" altLang="zh-TW" sz="5200" b="1" dirty="0" smtClean="0">
                <a:solidFill>
                  <a:srgbClr val="003300"/>
                </a:solidFill>
              </a:rPr>
              <a:t>Appendix 2</a:t>
            </a:r>
            <a:br>
              <a:rPr lang="en-US" altLang="zh-TW" sz="5200" b="1" dirty="0" smtClean="0">
                <a:solidFill>
                  <a:srgbClr val="003300"/>
                </a:solidFill>
              </a:rPr>
            </a:br>
            <a:r>
              <a:rPr lang="en-US" altLang="zh-TW" sz="5200" b="1" dirty="0" smtClean="0">
                <a:solidFill>
                  <a:srgbClr val="003300"/>
                </a:solidFill>
              </a:rPr>
              <a:t>Google Cardboard VR</a:t>
            </a:r>
            <a:endParaRPr lang="zh-TW" altLang="en-US" sz="5200" b="1" dirty="0">
              <a:solidFill>
                <a:srgbClr val="003300"/>
              </a:solidFill>
            </a:endParaRPr>
          </a:p>
        </p:txBody>
      </p:sp>
      <p:sp>
        <p:nvSpPr>
          <p:cNvPr id="2051" name="Rectangle 3"/>
          <p:cNvSpPr>
            <a:spLocks noGrp="1" noRot="1" noChangeArrowheads="1"/>
          </p:cNvSpPr>
          <p:nvPr>
            <p:ph type="subTitle" idx="1"/>
          </p:nvPr>
        </p:nvSpPr>
        <p:spPr>
          <a:xfrm>
            <a:off x="1331913" y="4149725"/>
            <a:ext cx="6400800" cy="1752600"/>
          </a:xfrm>
        </p:spPr>
        <p:txBody>
          <a:bodyPr/>
          <a:lstStyle/>
          <a:p>
            <a:r>
              <a:rPr lang="zh-TW" altLang="en-US" dirty="0" smtClean="0"/>
              <a:t>歐</a:t>
            </a:r>
            <a:r>
              <a:rPr lang="zh-TW" altLang="en-US" dirty="0"/>
              <a:t>陽明        教</a:t>
            </a:r>
            <a:r>
              <a:rPr lang="zh-TW" altLang="en-US" dirty="0" smtClean="0"/>
              <a:t>授</a:t>
            </a:r>
            <a:endParaRPr lang="en-US" altLang="zh-TW" dirty="0" smtClean="0"/>
          </a:p>
          <a:p>
            <a:r>
              <a:rPr lang="en-US" altLang="zh-TW" dirty="0" smtClean="0"/>
              <a:t>Ming </a:t>
            </a:r>
            <a:r>
              <a:rPr lang="en-US" altLang="zh-TW" dirty="0" err="1" smtClean="0"/>
              <a:t>Ouhyoung</a:t>
            </a:r>
            <a:endParaRPr lang="zh-TW" altLang="en-US" dirty="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3D Video from </a:t>
            </a:r>
            <a:r>
              <a:rPr lang="en-US" altLang="zh-TW" dirty="0" err="1" smtClean="0"/>
              <a:t>Youtube</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Key word: </a:t>
            </a:r>
            <a:r>
              <a:rPr lang="en-US" altLang="zh-TW" dirty="0"/>
              <a:t>3D trailers for 3D </a:t>
            </a:r>
            <a:r>
              <a:rPr lang="en-US" altLang="zh-TW" dirty="0" smtClean="0"/>
              <a:t>glasses</a:t>
            </a:r>
          </a:p>
          <a:p>
            <a:pPr marL="0" indent="0">
              <a:buNone/>
            </a:pPr>
            <a:r>
              <a:rPr lang="en-US" altLang="zh-TW" dirty="0" smtClean="0"/>
              <a:t>Example titles:</a:t>
            </a:r>
          </a:p>
          <a:p>
            <a:pPr marL="0" lvl="0" indent="0">
              <a:buNone/>
            </a:pPr>
            <a:r>
              <a:rPr lang="en-US" altLang="zh-TW" dirty="0" smtClean="0"/>
              <a:t>  Air Racers</a:t>
            </a:r>
            <a:r>
              <a:rPr lang="en-US" altLang="zh-TW" dirty="0"/>
              <a:t>, real </a:t>
            </a:r>
            <a:r>
              <a:rPr lang="en-US" altLang="zh-TW" dirty="0" smtClean="0"/>
              <a:t>airplane stunt </a:t>
            </a:r>
            <a:r>
              <a:rPr lang="en-US" altLang="zh-TW" dirty="0"/>
              <a:t>show</a:t>
            </a:r>
            <a:endParaRPr lang="zh-TW" altLang="zh-TW" dirty="0"/>
          </a:p>
          <a:p>
            <a:pPr marL="0" lvl="0" indent="0">
              <a:buNone/>
            </a:pPr>
            <a:r>
              <a:rPr lang="en-US" altLang="zh-TW" dirty="0"/>
              <a:t> </a:t>
            </a:r>
            <a:r>
              <a:rPr lang="en-US" altLang="zh-TW" dirty="0" smtClean="0"/>
              <a:t> Samsung </a:t>
            </a:r>
            <a:r>
              <a:rPr lang="en-US" altLang="zh-TW" dirty="0"/>
              <a:t>3D demo</a:t>
            </a:r>
            <a:endParaRPr lang="zh-TW" altLang="zh-TW" dirty="0"/>
          </a:p>
          <a:p>
            <a:pPr marL="0" indent="0">
              <a:buNone/>
            </a:pPr>
            <a:r>
              <a:rPr lang="en-US" altLang="zh-TW" dirty="0"/>
              <a:t> </a:t>
            </a:r>
            <a:r>
              <a:rPr lang="en-US" altLang="zh-TW" dirty="0" smtClean="0"/>
              <a:t> Sly cooper</a:t>
            </a:r>
            <a:r>
              <a:rPr lang="en-US" altLang="zh-TW" dirty="0"/>
              <a:t/>
            </a:r>
            <a:br>
              <a:rPr lang="en-US" altLang="zh-TW" dirty="0"/>
            </a:br>
            <a:r>
              <a:rPr lang="en-US" altLang="zh-TW" dirty="0"/>
              <a:t> </a:t>
            </a:r>
            <a:r>
              <a:rPr lang="en-US" altLang="zh-TW" dirty="0" smtClean="0"/>
              <a:t> </a:t>
            </a:r>
            <a:r>
              <a:rPr lang="en-US" altLang="zh-TW" dirty="0" err="1" smtClean="0"/>
              <a:t>WoW</a:t>
            </a:r>
            <a:r>
              <a:rPr lang="en-US" altLang="zh-TW" dirty="0"/>
              <a:t>, World of </a:t>
            </a:r>
            <a:r>
              <a:rPr lang="en-US" altLang="zh-TW" dirty="0" smtClean="0"/>
              <a:t>Warcraft</a:t>
            </a:r>
            <a:endParaRPr lang="en-US" altLang="zh-TW" dirty="0"/>
          </a:p>
          <a:p>
            <a:pPr marL="0" indent="0">
              <a:buNone/>
            </a:pPr>
            <a:r>
              <a:rPr lang="en-US" altLang="zh-TW" dirty="0"/>
              <a:t> </a:t>
            </a:r>
            <a:r>
              <a:rPr lang="en-US" altLang="zh-TW" dirty="0" smtClean="0"/>
              <a:t> Finding </a:t>
            </a:r>
            <a:r>
              <a:rPr lang="en-US" altLang="zh-TW" dirty="0" err="1"/>
              <a:t>Nimos</a:t>
            </a:r>
            <a:r>
              <a:rPr lang="en-US" altLang="zh-TW" dirty="0"/>
              <a:t>,  is one good example,</a:t>
            </a:r>
            <a:endParaRPr lang="zh-TW" altLang="zh-TW" dirty="0"/>
          </a:p>
          <a:p>
            <a:pPr marL="0" indent="0">
              <a:buNone/>
            </a:pPr>
            <a:endParaRPr lang="zh-TW" altLang="en-US" dirty="0"/>
          </a:p>
        </p:txBody>
      </p:sp>
    </p:spTree>
    <p:extLst>
      <p:ext uri="{BB962C8B-B14F-4D97-AF65-F5344CB8AC3E}">
        <p14:creationId xmlns:p14="http://schemas.microsoft.com/office/powerpoint/2010/main" val="25563612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HMD User Manual</a:t>
            </a:r>
            <a:endParaRPr lang="zh-TW" altLang="en-US" dirty="0"/>
          </a:p>
        </p:txBody>
      </p:sp>
      <p:sp>
        <p:nvSpPr>
          <p:cNvPr id="3" name="內容版面配置區 2"/>
          <p:cNvSpPr>
            <a:spLocks noGrp="1"/>
          </p:cNvSpPr>
          <p:nvPr>
            <p:ph idx="1"/>
          </p:nvPr>
        </p:nvSpPr>
        <p:spPr/>
        <p:txBody>
          <a:bodyPr/>
          <a:lstStyle/>
          <a:p>
            <a:r>
              <a:rPr lang="en-US" altLang="zh-TW" dirty="0"/>
              <a:t> </a:t>
            </a:r>
            <a:r>
              <a:rPr lang="en-US" altLang="zh-TW" dirty="0" smtClean="0"/>
              <a:t>You can wear eyeglasses</a:t>
            </a:r>
            <a:endParaRPr lang="zh-TW" altLang="zh-TW" dirty="0"/>
          </a:p>
          <a:p>
            <a:pPr lvl="0"/>
            <a:r>
              <a:rPr lang="en-US" altLang="zh-TW" dirty="0"/>
              <a:t> </a:t>
            </a:r>
            <a:r>
              <a:rPr lang="en-US" altLang="zh-TW" dirty="0" smtClean="0"/>
              <a:t>A movable magnet (ring) at the left side, which is a controller button (sliding down)</a:t>
            </a:r>
            <a:endParaRPr lang="zh-TW" altLang="zh-TW" dirty="0"/>
          </a:p>
          <a:p>
            <a:r>
              <a:rPr lang="en-US" altLang="zh-TW" dirty="0" smtClean="0"/>
              <a:t>For some smartphones, such as from Samsung, place the movable </a:t>
            </a:r>
            <a:r>
              <a:rPr lang="en-US" altLang="zh-TW" dirty="0"/>
              <a:t>magnet (ring) at the </a:t>
            </a:r>
            <a:r>
              <a:rPr lang="en-US" altLang="zh-TW" dirty="0" smtClean="0"/>
              <a:t>RIGHT side.</a:t>
            </a:r>
            <a:r>
              <a:rPr lang="en-US" altLang="zh-TW" dirty="0"/>
              <a:t> </a:t>
            </a:r>
            <a:endParaRPr lang="en-US" altLang="zh-TW" dirty="0" smtClean="0"/>
          </a:p>
          <a:p>
            <a:r>
              <a:rPr lang="en-US" altLang="zh-TW" dirty="0" smtClean="0"/>
              <a:t>Rotate the HMD 90 degrees will sometimes reset the application, such as in “Cardboard VR app”</a:t>
            </a:r>
            <a:endParaRPr lang="zh-TW" altLang="zh-TW" dirty="0"/>
          </a:p>
        </p:txBody>
      </p:sp>
    </p:spTree>
    <p:extLst>
      <p:ext uri="{BB962C8B-B14F-4D97-AF65-F5344CB8AC3E}">
        <p14:creationId xmlns:p14="http://schemas.microsoft.com/office/powerpoint/2010/main" val="340979392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Influence of the future smartphones, a projection</a:t>
            </a:r>
            <a:endParaRPr lang="zh-TW" altLang="en-US" dirty="0"/>
          </a:p>
        </p:txBody>
      </p:sp>
      <p:sp>
        <p:nvSpPr>
          <p:cNvPr id="3" name="內容版面配置區 2"/>
          <p:cNvSpPr>
            <a:spLocks noGrp="1"/>
          </p:cNvSpPr>
          <p:nvPr>
            <p:ph idx="1"/>
          </p:nvPr>
        </p:nvSpPr>
        <p:spPr/>
        <p:txBody>
          <a:bodyPr/>
          <a:lstStyle/>
          <a:p>
            <a:pPr marL="514350" indent="-514350">
              <a:buAutoNum type="arabicPeriod"/>
            </a:pPr>
            <a:r>
              <a:rPr lang="en-US" altLang="zh-TW" sz="2800" dirty="0" smtClean="0"/>
              <a:t>In the past, GPUs in phones are not really important, VIDEO</a:t>
            </a:r>
            <a:r>
              <a:rPr lang="zh-TW" altLang="en-US" sz="2800" dirty="0" smtClean="0"/>
              <a:t> </a:t>
            </a:r>
            <a:r>
              <a:rPr lang="en-US" altLang="zh-TW" sz="2800" dirty="0" smtClean="0"/>
              <a:t>codes  are more important!  (Flicker, </a:t>
            </a:r>
            <a:r>
              <a:rPr lang="en-US" altLang="zh-TW" sz="2800" dirty="0" err="1" smtClean="0"/>
              <a:t>Youtube</a:t>
            </a:r>
            <a:r>
              <a:rPr lang="en-US" altLang="zh-TW" sz="2800" dirty="0" smtClean="0"/>
              <a:t> Inc.)</a:t>
            </a:r>
          </a:p>
          <a:p>
            <a:pPr marL="514350" indent="-514350">
              <a:buAutoNum type="arabicPeriod"/>
            </a:pPr>
            <a:r>
              <a:rPr lang="en-US" altLang="zh-TW" sz="2800" dirty="0" smtClean="0"/>
              <a:t>Now, heterogeneous systems (CPU+GPU)</a:t>
            </a:r>
            <a:r>
              <a:rPr lang="zh-TW" altLang="en-US" sz="2800" dirty="0" smtClean="0"/>
              <a:t> </a:t>
            </a:r>
            <a:r>
              <a:rPr lang="en-US" altLang="zh-TW" sz="2800" dirty="0" smtClean="0"/>
              <a:t>are increasingly important, a must!  (VR, AR)</a:t>
            </a:r>
          </a:p>
          <a:p>
            <a:pPr marL="514350" indent="-514350">
              <a:buAutoNum type="arabicPeriod"/>
            </a:pPr>
            <a:r>
              <a:rPr lang="en-US" altLang="zh-TW" sz="2800" dirty="0" smtClean="0"/>
              <a:t>New sensors (position sensor, roll sensor) needed, probably as additional NFC/Bluetooth devices.</a:t>
            </a:r>
          </a:p>
          <a:p>
            <a:pPr marL="514350" indent="-514350">
              <a:buAutoNum type="arabicPeriod"/>
            </a:pPr>
            <a:r>
              <a:rPr lang="en-US" altLang="zh-TW" sz="2800" dirty="0" smtClean="0"/>
              <a:t>Higher resolution (toward 4x by 4k   x2)</a:t>
            </a:r>
            <a:endParaRPr lang="zh-TW" altLang="en-US" sz="2800" dirty="0"/>
          </a:p>
        </p:txBody>
      </p:sp>
    </p:spTree>
    <p:extLst>
      <p:ext uri="{BB962C8B-B14F-4D97-AF65-F5344CB8AC3E}">
        <p14:creationId xmlns:p14="http://schemas.microsoft.com/office/powerpoint/2010/main" val="3279311967"/>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Definition of Roll, Pitch, Raw</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916" y="2204864"/>
            <a:ext cx="6392167" cy="4182059"/>
          </a:xfrm>
        </p:spPr>
      </p:pic>
    </p:spTree>
    <p:extLst>
      <p:ext uri="{BB962C8B-B14F-4D97-AF65-F5344CB8AC3E}">
        <p14:creationId xmlns:p14="http://schemas.microsoft.com/office/powerpoint/2010/main" val="4130107893"/>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More choices:  Gear VR by Oculus </a:t>
            </a:r>
            <a:r>
              <a:rPr lang="en-US" altLang="zh-TW" sz="1600" dirty="0" smtClean="0"/>
              <a:t>(US$199.), </a:t>
            </a:r>
            <a:r>
              <a:rPr lang="en-US" altLang="zh-TW" sz="2400" dirty="0" smtClean="0"/>
              <a:t>and from HTC!</a:t>
            </a:r>
            <a:endParaRPr lang="zh-TW" altLang="en-US" sz="24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769" y="1600200"/>
            <a:ext cx="6748462" cy="4498975"/>
          </a:xfrm>
        </p:spPr>
      </p:pic>
    </p:spTree>
    <p:extLst>
      <p:ext uri="{BB962C8B-B14F-4D97-AF65-F5344CB8AC3E}">
        <p14:creationId xmlns:p14="http://schemas.microsoft.com/office/powerpoint/2010/main" val="4278541690"/>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Spec.</a:t>
            </a:r>
            <a:endParaRPr lang="zh-TW" altLang="en-US" dirty="0"/>
          </a:p>
        </p:txBody>
      </p:sp>
      <p:sp>
        <p:nvSpPr>
          <p:cNvPr id="3" name="內容版面配置區 2"/>
          <p:cNvSpPr>
            <a:spLocks noGrp="1"/>
          </p:cNvSpPr>
          <p:nvPr>
            <p:ph idx="1"/>
          </p:nvPr>
        </p:nvSpPr>
        <p:spPr/>
        <p:txBody>
          <a:bodyPr/>
          <a:lstStyle/>
          <a:p>
            <a:pPr marL="457200" lvl="1" indent="-457200" eaLnBrk="0" hangingPunct="0">
              <a:spcBef>
                <a:spcPct val="0"/>
              </a:spcBef>
              <a:buClrTx/>
              <a:buSzTx/>
              <a:buNone/>
            </a:pPr>
            <a:r>
              <a:rPr kumimoji="0" lang="zh-TW" altLang="zh-TW" sz="3600" dirty="0">
                <a:solidFill>
                  <a:srgbClr val="003300"/>
                </a:solidFill>
                <a:latin typeface="Rockwell" panose="02060603020205020403" pitchFamily="18" charset="0"/>
                <a:ea typeface="SamsungIFRg"/>
                <a:cs typeface="Times New Roman" panose="02020603050405020304" pitchFamily="18" charset="0"/>
              </a:rPr>
              <a:t>96˚ Field of View</a:t>
            </a:r>
          </a:p>
          <a:p>
            <a:pPr marL="0" lvl="0" indent="0" eaLnBrk="0" hangingPunct="0">
              <a:spcBef>
                <a:spcPct val="0"/>
              </a:spcBef>
              <a:buClrTx/>
              <a:buSzTx/>
              <a:buNone/>
            </a:pPr>
            <a:r>
              <a:rPr kumimoji="0" lang="zh-TW" altLang="zh-TW" sz="3600" dirty="0" smtClean="0">
                <a:solidFill>
                  <a:srgbClr val="191C22"/>
                </a:solidFill>
                <a:latin typeface="Times New Roman" panose="02020603050405020304" pitchFamily="18" charset="0"/>
                <a:ea typeface="SamsungIFBd"/>
                <a:cs typeface="Times New Roman" panose="02020603050405020304" pitchFamily="18" charset="0"/>
              </a:rPr>
              <a:t>Sensor</a:t>
            </a:r>
            <a:r>
              <a:rPr kumimoji="0" lang="en-US" altLang="zh-TW" sz="3600" dirty="0" smtClean="0">
                <a:solidFill>
                  <a:srgbClr val="191C22"/>
                </a:solidFill>
                <a:latin typeface="Times New Roman" panose="02020603050405020304" pitchFamily="18" charset="0"/>
                <a:ea typeface="SamsungIFBd"/>
                <a:cs typeface="Times New Roman" panose="02020603050405020304" pitchFamily="18" charset="0"/>
              </a:rPr>
              <a:t>:</a:t>
            </a:r>
            <a:endParaRPr kumimoji="0" lang="zh-TW" altLang="zh-TW" sz="3600" dirty="0">
              <a:solidFill>
                <a:srgbClr val="191C22"/>
              </a:solidFill>
              <a:latin typeface="Times New Roman" panose="02020603050405020304" pitchFamily="18" charset="0"/>
              <a:ea typeface="SamsungIFBd"/>
              <a:cs typeface="Times New Roman" panose="02020603050405020304" pitchFamily="18" charset="0"/>
            </a:endParaRPr>
          </a:p>
          <a:p>
            <a:pPr marL="457200" lvl="1" indent="-457200" eaLnBrk="0" hangingPunct="0">
              <a:spcBef>
                <a:spcPct val="0"/>
              </a:spcBef>
              <a:buClrTx/>
              <a:buSzTx/>
              <a:buNone/>
            </a:pPr>
            <a:r>
              <a:rPr kumimoji="0" lang="en-US" altLang="zh-TW" sz="3600" dirty="0" smtClean="0">
                <a:latin typeface="Times New Roman" panose="02020603050405020304" pitchFamily="18" charset="0"/>
                <a:ea typeface="SamsungIFRg"/>
                <a:cs typeface="Times New Roman" panose="02020603050405020304" pitchFamily="18" charset="0"/>
              </a:rPr>
              <a:t>	</a:t>
            </a:r>
            <a:r>
              <a:rPr kumimoji="0" lang="zh-TW" altLang="zh-TW" sz="3600" dirty="0" smtClean="0">
                <a:latin typeface="Times New Roman" panose="02020603050405020304" pitchFamily="18" charset="0"/>
                <a:ea typeface="SamsungIFRg"/>
                <a:cs typeface="Times New Roman" panose="02020603050405020304" pitchFamily="18" charset="0"/>
              </a:rPr>
              <a:t>Accelerator, </a:t>
            </a:r>
            <a:r>
              <a:rPr kumimoji="0" lang="zh-TW" altLang="zh-TW" sz="3600" dirty="0">
                <a:latin typeface="Times New Roman" panose="02020603050405020304" pitchFamily="18" charset="0"/>
                <a:ea typeface="SamsungIFRg"/>
                <a:cs typeface="Times New Roman" panose="02020603050405020304" pitchFamily="18" charset="0"/>
              </a:rPr>
              <a:t>Gyrometer, Geomagnetic, Proximity</a:t>
            </a:r>
          </a:p>
          <a:p>
            <a:pPr marL="0" lvl="0" indent="0" eaLnBrk="0" hangingPunct="0">
              <a:spcBef>
                <a:spcPct val="0"/>
              </a:spcBef>
              <a:buClrTx/>
              <a:buSzTx/>
              <a:buNone/>
            </a:pPr>
            <a:r>
              <a:rPr kumimoji="0" lang="zh-TW" altLang="zh-TW" sz="3600" dirty="0">
                <a:solidFill>
                  <a:srgbClr val="191C22"/>
                </a:solidFill>
                <a:latin typeface="Times New Roman" panose="02020603050405020304" pitchFamily="18" charset="0"/>
                <a:ea typeface="SamsungIFBd"/>
                <a:cs typeface="Times New Roman" panose="02020603050405020304" pitchFamily="18" charset="0"/>
              </a:rPr>
              <a:t>Motion to Photon </a:t>
            </a:r>
            <a:r>
              <a:rPr kumimoji="0" lang="zh-TW" altLang="zh-TW" sz="3600" dirty="0" smtClean="0">
                <a:solidFill>
                  <a:srgbClr val="191C22"/>
                </a:solidFill>
                <a:latin typeface="Times New Roman" panose="02020603050405020304" pitchFamily="18" charset="0"/>
                <a:ea typeface="SamsungIFBd"/>
                <a:cs typeface="Times New Roman" panose="02020603050405020304" pitchFamily="18" charset="0"/>
              </a:rPr>
              <a:t>Latency</a:t>
            </a:r>
            <a:r>
              <a:rPr kumimoji="0" lang="en-US" altLang="zh-TW" sz="3600" dirty="0" smtClean="0">
                <a:solidFill>
                  <a:srgbClr val="191C22"/>
                </a:solidFill>
                <a:latin typeface="Times New Roman" panose="02020603050405020304" pitchFamily="18" charset="0"/>
                <a:ea typeface="SamsungIFBd"/>
                <a:cs typeface="Times New Roman" panose="02020603050405020304" pitchFamily="18" charset="0"/>
              </a:rPr>
              <a:t>: </a:t>
            </a:r>
            <a:r>
              <a:rPr kumimoji="0" lang="zh-TW" altLang="zh-TW" sz="3600" dirty="0" smtClean="0">
                <a:latin typeface="Times New Roman" panose="02020603050405020304" pitchFamily="18" charset="0"/>
                <a:ea typeface="SamsungIFRg"/>
                <a:cs typeface="Times New Roman" panose="02020603050405020304" pitchFamily="18" charset="0"/>
              </a:rPr>
              <a:t>&lt; </a:t>
            </a:r>
            <a:r>
              <a:rPr kumimoji="0" lang="zh-TW" altLang="zh-TW" sz="3600" dirty="0">
                <a:latin typeface="Times New Roman" panose="02020603050405020304" pitchFamily="18" charset="0"/>
                <a:ea typeface="SamsungIFRg"/>
                <a:cs typeface="Times New Roman" panose="02020603050405020304" pitchFamily="18" charset="0"/>
              </a:rPr>
              <a:t>20ms</a:t>
            </a:r>
          </a:p>
          <a:p>
            <a:pPr marL="0" lvl="0" indent="0" eaLnBrk="0" hangingPunct="0">
              <a:spcBef>
                <a:spcPct val="0"/>
              </a:spcBef>
              <a:buClrTx/>
              <a:buSzTx/>
              <a:buNone/>
            </a:pPr>
            <a:r>
              <a:rPr kumimoji="0" lang="zh-TW" altLang="zh-TW" sz="3600" dirty="0">
                <a:solidFill>
                  <a:srgbClr val="191C22"/>
                </a:solidFill>
                <a:latin typeface="Times New Roman" panose="02020603050405020304" pitchFamily="18" charset="0"/>
                <a:ea typeface="SamsungIFBd"/>
                <a:cs typeface="Times New Roman" panose="02020603050405020304" pitchFamily="18" charset="0"/>
              </a:rPr>
              <a:t>Focal </a:t>
            </a:r>
            <a:r>
              <a:rPr kumimoji="0" lang="zh-TW" altLang="zh-TW" sz="3600" dirty="0" smtClean="0">
                <a:solidFill>
                  <a:srgbClr val="191C22"/>
                </a:solidFill>
                <a:latin typeface="Times New Roman" panose="02020603050405020304" pitchFamily="18" charset="0"/>
                <a:ea typeface="SamsungIFBd"/>
                <a:cs typeface="Times New Roman" panose="02020603050405020304" pitchFamily="18" charset="0"/>
              </a:rPr>
              <a:t>Adjustment</a:t>
            </a:r>
            <a:r>
              <a:rPr kumimoji="0" lang="en-US" altLang="zh-TW" sz="3600" dirty="0" smtClean="0">
                <a:solidFill>
                  <a:srgbClr val="191C22"/>
                </a:solidFill>
                <a:latin typeface="Times New Roman" panose="02020603050405020304" pitchFamily="18" charset="0"/>
                <a:ea typeface="SamsungIFBd"/>
                <a:cs typeface="Times New Roman" panose="02020603050405020304" pitchFamily="18" charset="0"/>
              </a:rPr>
              <a:t>:</a:t>
            </a:r>
            <a:endParaRPr kumimoji="0" lang="zh-TW" altLang="zh-TW" sz="3600" dirty="0">
              <a:solidFill>
                <a:srgbClr val="191C22"/>
              </a:solidFill>
              <a:latin typeface="Times New Roman" panose="02020603050405020304" pitchFamily="18" charset="0"/>
              <a:ea typeface="SamsungIFBd"/>
              <a:cs typeface="Times New Roman" panose="02020603050405020304" pitchFamily="18" charset="0"/>
            </a:endParaRPr>
          </a:p>
          <a:p>
            <a:pPr marL="457200" lvl="1" indent="-457200" eaLnBrk="0" hangingPunct="0">
              <a:spcBef>
                <a:spcPct val="0"/>
              </a:spcBef>
              <a:buClrTx/>
              <a:buSzTx/>
              <a:buNone/>
            </a:pPr>
            <a:r>
              <a:rPr kumimoji="0" lang="en-US" altLang="zh-TW" sz="3600" dirty="0" smtClean="0">
                <a:latin typeface="Times New Roman" panose="02020603050405020304" pitchFamily="18" charset="0"/>
                <a:ea typeface="SamsungIFRg"/>
                <a:cs typeface="Times New Roman" panose="02020603050405020304" pitchFamily="18" charset="0"/>
              </a:rPr>
              <a:t>          </a:t>
            </a:r>
            <a:r>
              <a:rPr kumimoji="0" lang="zh-TW" altLang="zh-TW" sz="3600" dirty="0" smtClean="0">
                <a:latin typeface="Times New Roman" panose="02020603050405020304" pitchFamily="18" charset="0"/>
                <a:ea typeface="SamsungIFRg"/>
                <a:cs typeface="Times New Roman" panose="02020603050405020304" pitchFamily="18" charset="0"/>
              </a:rPr>
              <a:t>Covers </a:t>
            </a:r>
            <a:r>
              <a:rPr kumimoji="0" lang="zh-TW" altLang="zh-TW" sz="3600" dirty="0">
                <a:latin typeface="Times New Roman" panose="02020603050405020304" pitchFamily="18" charset="0"/>
                <a:ea typeface="SamsungIFRg"/>
                <a:cs typeface="Times New Roman" panose="02020603050405020304" pitchFamily="18" charset="0"/>
              </a:rPr>
              <a:t>Nearsighted / Farsighted Eyes</a:t>
            </a:r>
          </a:p>
          <a:p>
            <a:pPr marL="0" lvl="0" indent="0" eaLnBrk="0" hangingPunct="0">
              <a:spcBef>
                <a:spcPct val="0"/>
              </a:spcBef>
              <a:buClrTx/>
              <a:buSzTx/>
              <a:buNone/>
            </a:pPr>
            <a:r>
              <a:rPr kumimoji="0" lang="zh-TW" altLang="zh-TW" sz="3600" dirty="0">
                <a:solidFill>
                  <a:srgbClr val="191C22"/>
                </a:solidFill>
                <a:latin typeface="Times New Roman" panose="02020603050405020304" pitchFamily="18" charset="0"/>
                <a:ea typeface="SamsungIFBd"/>
                <a:cs typeface="Times New Roman" panose="02020603050405020304" pitchFamily="18" charset="0"/>
              </a:rPr>
              <a:t>Interpupillary Distance Coverage</a:t>
            </a:r>
          </a:p>
          <a:p>
            <a:pPr marL="457200" lvl="1" indent="-457200" eaLnBrk="0" hangingPunct="0">
              <a:spcBef>
                <a:spcPct val="0"/>
              </a:spcBef>
              <a:buClrTx/>
              <a:buSzTx/>
              <a:buNone/>
            </a:pPr>
            <a:r>
              <a:rPr kumimoji="0" lang="en-US" altLang="zh-TW" sz="3600" dirty="0" smtClean="0">
                <a:latin typeface="Times New Roman" panose="02020603050405020304" pitchFamily="18" charset="0"/>
                <a:ea typeface="SamsungIFRg"/>
                <a:cs typeface="Times New Roman" panose="02020603050405020304" pitchFamily="18" charset="0"/>
              </a:rPr>
              <a:t>		</a:t>
            </a:r>
            <a:r>
              <a:rPr kumimoji="0" lang="zh-TW" altLang="zh-TW" sz="3600" dirty="0" smtClean="0">
                <a:latin typeface="Times New Roman" panose="02020603050405020304" pitchFamily="18" charset="0"/>
                <a:ea typeface="SamsungIFRg"/>
                <a:cs typeface="Times New Roman" panose="02020603050405020304" pitchFamily="18" charset="0"/>
              </a:rPr>
              <a:t>55 </a:t>
            </a:r>
            <a:r>
              <a:rPr kumimoji="0" lang="zh-TW" altLang="zh-TW" sz="3600" dirty="0">
                <a:latin typeface="Times New Roman" panose="02020603050405020304" pitchFamily="18" charset="0"/>
                <a:ea typeface="SamsungIFRg"/>
                <a:cs typeface="Times New Roman" panose="02020603050405020304" pitchFamily="18" charset="0"/>
              </a:rPr>
              <a:t>~ 71 </a:t>
            </a:r>
            <a:r>
              <a:rPr kumimoji="0" lang="zh-TW" altLang="zh-TW" sz="3600" dirty="0" smtClean="0">
                <a:latin typeface="Times New Roman" panose="02020603050405020304" pitchFamily="18" charset="0"/>
                <a:ea typeface="SamsungIFRg"/>
                <a:cs typeface="Times New Roman" panose="02020603050405020304" pitchFamily="18" charset="0"/>
              </a:rPr>
              <a:t>mm</a:t>
            </a:r>
            <a:endParaRPr kumimoji="0" lang="en-US" altLang="zh-TW" sz="3600" dirty="0" smtClean="0">
              <a:latin typeface="Times New Roman" panose="02020603050405020304" pitchFamily="18" charset="0"/>
              <a:ea typeface="SamsungIFRg"/>
              <a:cs typeface="Times New Roman" panose="02020603050405020304" pitchFamily="18" charset="0"/>
            </a:endParaRPr>
          </a:p>
          <a:p>
            <a:pPr marL="457200" lvl="1" indent="-457200" eaLnBrk="0" hangingPunct="0">
              <a:spcBef>
                <a:spcPct val="0"/>
              </a:spcBef>
              <a:buClrTx/>
              <a:buSzTx/>
              <a:buNone/>
            </a:pPr>
            <a:endParaRPr kumimoji="0" lang="en-US" altLang="zh-TW" sz="3600" dirty="0">
              <a:solidFill>
                <a:srgbClr val="767676"/>
              </a:solidFill>
              <a:latin typeface="Times New Roman" panose="02020603050405020304" pitchFamily="18" charset="0"/>
              <a:ea typeface="SamsungIFRg"/>
              <a:cs typeface="Times New Roman" panose="02020603050405020304" pitchFamily="18" charset="0"/>
            </a:endParaRPr>
          </a:p>
          <a:p>
            <a:pPr marL="457200" lvl="1" indent="-457200" eaLnBrk="0" hangingPunct="0">
              <a:spcBef>
                <a:spcPct val="0"/>
              </a:spcBef>
              <a:buClrTx/>
              <a:buSzTx/>
              <a:buNone/>
            </a:pPr>
            <a:endParaRPr kumimoji="0" lang="en-US" altLang="zh-TW" sz="3600" dirty="0" smtClean="0">
              <a:solidFill>
                <a:srgbClr val="767676"/>
              </a:solidFill>
              <a:latin typeface="Times New Roman" panose="02020603050405020304" pitchFamily="18" charset="0"/>
              <a:ea typeface="SamsungIFRg"/>
              <a:cs typeface="Times New Roman" panose="02020603050405020304" pitchFamily="18" charset="0"/>
            </a:endParaRPr>
          </a:p>
          <a:p>
            <a:pPr marL="0" lvl="0" indent="0" eaLnBrk="0" hangingPunct="0">
              <a:spcBef>
                <a:spcPct val="0"/>
              </a:spcBef>
              <a:buClrTx/>
              <a:buSzTx/>
              <a:buNone/>
            </a:pPr>
            <a:endParaRPr kumimoji="0" lang="zh-TW" altLang="zh-TW" sz="1800" dirty="0">
              <a:latin typeface="Arial" panose="020B0604020202020204" pitchFamily="34" charset="0"/>
            </a:endParaRPr>
          </a:p>
          <a:p>
            <a:pPr marL="457200" lvl="1" indent="-457200" eaLnBrk="0" hangingPunct="0">
              <a:spcBef>
                <a:spcPct val="0"/>
              </a:spcBef>
              <a:buClrTx/>
              <a:buSzTx/>
              <a:buNone/>
            </a:pPr>
            <a:endParaRPr kumimoji="0" lang="en-US" altLang="zh-TW" sz="1200" dirty="0" smtClean="0">
              <a:solidFill>
                <a:srgbClr val="767676"/>
              </a:solidFill>
              <a:latin typeface="Arial" panose="020B0604020202020204" pitchFamily="34" charset="0"/>
              <a:ea typeface="SamsungIFRg"/>
            </a:endParaRPr>
          </a:p>
          <a:p>
            <a:pPr marL="457200" lvl="1" indent="-457200" eaLnBrk="0" hangingPunct="0">
              <a:spcBef>
                <a:spcPct val="0"/>
              </a:spcBef>
              <a:buClrTx/>
              <a:buSzTx/>
              <a:buNone/>
            </a:pPr>
            <a:endParaRPr kumimoji="0" lang="en-US" altLang="zh-TW" sz="1200" dirty="0">
              <a:solidFill>
                <a:srgbClr val="767676"/>
              </a:solidFill>
              <a:latin typeface="Arial" panose="020B0604020202020204" pitchFamily="34" charset="0"/>
              <a:ea typeface="SamsungIFRg"/>
            </a:endParaRPr>
          </a:p>
          <a:p>
            <a:pPr marL="457200" lvl="1" indent="-457200" eaLnBrk="0" hangingPunct="0">
              <a:spcBef>
                <a:spcPct val="0"/>
              </a:spcBef>
              <a:buClrTx/>
              <a:buSzTx/>
              <a:buNone/>
            </a:pPr>
            <a:endParaRPr kumimoji="0" lang="en-US" altLang="zh-TW" sz="1200" dirty="0" smtClean="0">
              <a:solidFill>
                <a:srgbClr val="767676"/>
              </a:solidFill>
              <a:latin typeface="Arial" panose="020B0604020202020204" pitchFamily="34" charset="0"/>
              <a:ea typeface="SamsungIFRg"/>
            </a:endParaRPr>
          </a:p>
          <a:p>
            <a:pPr marL="457200" lvl="1" indent="-457200" eaLnBrk="0" hangingPunct="0">
              <a:spcBef>
                <a:spcPct val="0"/>
              </a:spcBef>
              <a:buClrTx/>
              <a:buSzTx/>
              <a:buNone/>
            </a:pPr>
            <a:endParaRPr kumimoji="0" lang="en-US" altLang="zh-TW" sz="1200" dirty="0">
              <a:solidFill>
                <a:srgbClr val="767676"/>
              </a:solidFill>
              <a:latin typeface="Arial" panose="020B0604020202020204" pitchFamily="34" charset="0"/>
              <a:ea typeface="SamsungIFRg"/>
            </a:endParaRPr>
          </a:p>
          <a:p>
            <a:pPr marL="457200" lvl="1" indent="-457200" eaLnBrk="0" hangingPunct="0">
              <a:spcBef>
                <a:spcPct val="0"/>
              </a:spcBef>
              <a:buClrTx/>
              <a:buSzTx/>
              <a:buNone/>
            </a:pPr>
            <a:endParaRPr kumimoji="0" lang="zh-TW" altLang="zh-TW" sz="1200" dirty="0">
              <a:solidFill>
                <a:srgbClr val="767676"/>
              </a:solidFill>
              <a:latin typeface="Arial" panose="020B0604020202020204" pitchFamily="34" charset="0"/>
              <a:ea typeface="SamsungIFRg"/>
            </a:endParaRPr>
          </a:p>
          <a:p>
            <a:endParaRPr lang="zh-TW" altLang="en-US" dirty="0"/>
          </a:p>
        </p:txBody>
      </p:sp>
      <p:sp>
        <p:nvSpPr>
          <p:cNvPr id="4" name="Rectangle 2"/>
          <p:cNvSpPr>
            <a:spLocks noChangeArrowheads="1"/>
          </p:cNvSpPr>
          <p:nvPr/>
        </p:nvSpPr>
        <p:spPr bwMode="auto">
          <a:xfrm>
            <a:off x="0" y="-138499"/>
            <a:ext cx="65" cy="276999"/>
          </a:xfrm>
          <a:prstGeom prst="rect">
            <a:avLst/>
          </a:prstGeom>
          <a:solidFill>
            <a:srgbClr val="1E1E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152400" y="13901"/>
            <a:ext cx="65" cy="276999"/>
          </a:xfrm>
          <a:prstGeom prst="rect">
            <a:avLst/>
          </a:prstGeom>
          <a:solidFill>
            <a:srgbClr val="1E1E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7267405"/>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Gear VR with Samsung Galaxy </a:t>
            </a:r>
            <a:r>
              <a:rPr lang="en-US" altLang="zh-TW" sz="3200" dirty="0"/>
              <a:t>Note 4</a:t>
            </a:r>
            <a:br>
              <a:rPr lang="en-US" altLang="zh-TW" sz="3200" dirty="0"/>
            </a:br>
            <a:endParaRPr lang="zh-TW" altLang="en-US" sz="3200" dirty="0"/>
          </a:p>
        </p:txBody>
      </p:sp>
      <p:sp>
        <p:nvSpPr>
          <p:cNvPr id="3" name="內容版面配置區 2"/>
          <p:cNvSpPr>
            <a:spLocks noGrp="1"/>
          </p:cNvSpPr>
          <p:nvPr>
            <p:ph idx="1"/>
          </p:nvPr>
        </p:nvSpPr>
        <p:spPr/>
        <p:txBody>
          <a:bodyPr/>
          <a:lstStyle/>
          <a:p>
            <a:pPr marL="0" lvl="0" indent="0" eaLnBrk="0" hangingPunct="0">
              <a:spcBef>
                <a:spcPct val="0"/>
              </a:spcBef>
              <a:buClrTx/>
              <a:buSzTx/>
              <a:buNone/>
            </a:pPr>
            <a:r>
              <a:rPr kumimoji="0" lang="zh-TW" altLang="zh-TW" dirty="0" smtClean="0">
                <a:solidFill>
                  <a:srgbClr val="191C22"/>
                </a:solidFill>
                <a:latin typeface="Arial" panose="020B0604020202020204" pitchFamily="34" charset="0"/>
                <a:ea typeface="SamsungIFBd"/>
              </a:rPr>
              <a:t>Display</a:t>
            </a:r>
            <a:r>
              <a:rPr kumimoji="0" lang="en-US" altLang="zh-TW" dirty="0" smtClean="0">
                <a:solidFill>
                  <a:srgbClr val="191C22"/>
                </a:solidFill>
                <a:latin typeface="Arial" panose="020B0604020202020204" pitchFamily="34" charset="0"/>
                <a:ea typeface="SamsungIFBd"/>
              </a:rPr>
              <a:t>:</a:t>
            </a:r>
            <a:endParaRPr kumimoji="0" lang="zh-TW" altLang="zh-TW" dirty="0">
              <a:solidFill>
                <a:srgbClr val="191C22"/>
              </a:solidFill>
              <a:latin typeface="Arial" panose="020B0604020202020204" pitchFamily="34" charset="0"/>
              <a:ea typeface="SamsungIFBd"/>
            </a:endParaRPr>
          </a:p>
          <a:p>
            <a:pPr marL="457200" lvl="1" indent="-457200" eaLnBrk="0" hangingPunct="0">
              <a:spcBef>
                <a:spcPct val="0"/>
              </a:spcBef>
              <a:buClrTx/>
              <a:buSzTx/>
              <a:buNone/>
            </a:pPr>
            <a:r>
              <a:rPr kumimoji="0" lang="en-US" altLang="zh-TW" sz="3200" dirty="0" smtClean="0">
                <a:latin typeface="Arial" panose="020B0604020202020204" pitchFamily="34" charset="0"/>
                <a:ea typeface="SamsungIFRg"/>
              </a:rPr>
              <a:t>   </a:t>
            </a:r>
            <a:r>
              <a:rPr kumimoji="0" lang="zh-TW" altLang="zh-TW" sz="3200" dirty="0" smtClean="0">
                <a:latin typeface="Arial" panose="020B0604020202020204" pitchFamily="34" charset="0"/>
                <a:ea typeface="SamsungIFRg"/>
              </a:rPr>
              <a:t>5</a:t>
            </a:r>
            <a:r>
              <a:rPr kumimoji="0" lang="zh-TW" altLang="zh-TW" sz="3200" dirty="0">
                <a:latin typeface="Arial" panose="020B0604020202020204" pitchFamily="34" charset="0"/>
                <a:ea typeface="SamsungIFRg"/>
              </a:rPr>
              <a:t>.7 inch (143.9mm) Quad HD Super AMOLED (2560×1440</a:t>
            </a:r>
            <a:r>
              <a:rPr kumimoji="0" lang="zh-TW" altLang="zh-TW" sz="3200" dirty="0" smtClean="0">
                <a:latin typeface="Arial" panose="020B0604020202020204" pitchFamily="34" charset="0"/>
                <a:ea typeface="SamsungIFRg"/>
              </a:rPr>
              <a:t>)</a:t>
            </a:r>
            <a:endParaRPr kumimoji="0" lang="en-US" altLang="zh-TW" sz="3200" dirty="0" smtClean="0">
              <a:solidFill>
                <a:srgbClr val="191C22"/>
              </a:solidFill>
              <a:latin typeface="Times New Roman" panose="02020603050405020304" pitchFamily="18" charset="0"/>
              <a:ea typeface="SamsungIFBd"/>
              <a:cs typeface="Times New Roman" panose="02020603050405020304" pitchFamily="18" charset="0"/>
            </a:endParaRPr>
          </a:p>
          <a:p>
            <a:pPr marL="0" lvl="0" indent="0" eaLnBrk="0" hangingPunct="0">
              <a:spcBef>
                <a:spcPct val="0"/>
              </a:spcBef>
              <a:buClrTx/>
              <a:buSzTx/>
              <a:buNone/>
            </a:pPr>
            <a:r>
              <a:rPr kumimoji="0" lang="zh-TW" altLang="zh-TW" dirty="0" smtClean="0">
                <a:solidFill>
                  <a:srgbClr val="191C22"/>
                </a:solidFill>
                <a:latin typeface="Times New Roman" panose="02020603050405020304" pitchFamily="18" charset="0"/>
                <a:ea typeface="SamsungIFBd"/>
                <a:cs typeface="Times New Roman" panose="02020603050405020304" pitchFamily="18" charset="0"/>
              </a:rPr>
              <a:t>Physical </a:t>
            </a:r>
            <a:r>
              <a:rPr kumimoji="0" lang="zh-TW" altLang="zh-TW" dirty="0">
                <a:solidFill>
                  <a:srgbClr val="191C22"/>
                </a:solidFill>
                <a:latin typeface="Times New Roman" panose="02020603050405020304" pitchFamily="18" charset="0"/>
                <a:ea typeface="SamsungIFBd"/>
                <a:cs typeface="Times New Roman" panose="02020603050405020304" pitchFamily="18" charset="0"/>
              </a:rPr>
              <a:t>User Interface</a:t>
            </a:r>
          </a:p>
          <a:p>
            <a:pPr marL="457200" lvl="1" indent="-457200" eaLnBrk="0" hangingPunct="0">
              <a:spcBef>
                <a:spcPct val="0"/>
              </a:spcBef>
              <a:buClrTx/>
              <a:buSzTx/>
              <a:buNone/>
            </a:pPr>
            <a:r>
              <a:rPr kumimoji="0" lang="en-US" altLang="zh-TW" sz="3200" dirty="0" smtClean="0">
                <a:solidFill>
                  <a:srgbClr val="767676"/>
                </a:solidFill>
                <a:latin typeface="Times New Roman" panose="02020603050405020304" pitchFamily="18" charset="0"/>
                <a:ea typeface="SamsungIFRg"/>
                <a:cs typeface="Times New Roman" panose="02020603050405020304" pitchFamily="18" charset="0"/>
              </a:rPr>
              <a:t>   </a:t>
            </a:r>
            <a:r>
              <a:rPr kumimoji="0" lang="zh-TW" altLang="zh-TW" sz="3200" dirty="0" smtClean="0">
                <a:latin typeface="Times New Roman" panose="02020603050405020304" pitchFamily="18" charset="0"/>
                <a:ea typeface="SamsungIFRg"/>
                <a:cs typeface="Times New Roman" panose="02020603050405020304" pitchFamily="18" charset="0"/>
              </a:rPr>
              <a:t>Touch </a:t>
            </a:r>
            <a:r>
              <a:rPr kumimoji="0" lang="zh-TW" altLang="zh-TW" sz="3200" dirty="0">
                <a:latin typeface="Times New Roman" panose="02020603050405020304" pitchFamily="18" charset="0"/>
                <a:ea typeface="SamsungIFRg"/>
                <a:cs typeface="Times New Roman" panose="02020603050405020304" pitchFamily="18" charset="0"/>
              </a:rPr>
              <a:t>Pad, Back Button, Volume </a:t>
            </a:r>
            <a:r>
              <a:rPr kumimoji="0" lang="zh-TW" altLang="zh-TW" sz="3200" dirty="0" smtClean="0">
                <a:latin typeface="Times New Roman" panose="02020603050405020304" pitchFamily="18" charset="0"/>
                <a:ea typeface="SamsungIFRg"/>
                <a:cs typeface="Times New Roman" panose="02020603050405020304" pitchFamily="18" charset="0"/>
              </a:rPr>
              <a:t>Key</a:t>
            </a:r>
            <a:endParaRPr kumimoji="0" lang="zh-TW" altLang="zh-TW" sz="3200" dirty="0">
              <a:latin typeface="Arial" panose="020B0604020202020204" pitchFamily="34" charset="0"/>
            </a:endParaRPr>
          </a:p>
          <a:p>
            <a:pPr marL="0" lvl="0" indent="0" eaLnBrk="0" hangingPunct="0">
              <a:spcBef>
                <a:spcPct val="0"/>
              </a:spcBef>
              <a:buClrTx/>
              <a:buSzTx/>
              <a:buNone/>
            </a:pPr>
            <a:r>
              <a:rPr kumimoji="0" lang="zh-TW" altLang="zh-TW" dirty="0" smtClean="0">
                <a:solidFill>
                  <a:srgbClr val="191C22"/>
                </a:solidFill>
                <a:latin typeface="Arial" panose="020B0604020202020204" pitchFamily="34" charset="0"/>
                <a:ea typeface="SamsungIFBd"/>
              </a:rPr>
              <a:t>Audio</a:t>
            </a:r>
            <a:r>
              <a:rPr kumimoji="0" lang="en-US" altLang="zh-TW" dirty="0" smtClean="0">
                <a:solidFill>
                  <a:srgbClr val="191C22"/>
                </a:solidFill>
                <a:latin typeface="Arial" panose="020B0604020202020204" pitchFamily="34" charset="0"/>
                <a:ea typeface="SamsungIFBd"/>
              </a:rPr>
              <a:t>:</a:t>
            </a:r>
            <a:endParaRPr kumimoji="0" lang="zh-TW" altLang="zh-TW" dirty="0">
              <a:solidFill>
                <a:srgbClr val="191C22"/>
              </a:solidFill>
              <a:latin typeface="Arial" panose="020B0604020202020204" pitchFamily="34" charset="0"/>
              <a:ea typeface="SamsungIFBd"/>
            </a:endParaRPr>
          </a:p>
          <a:p>
            <a:pPr marL="457200" lvl="1" indent="-457200" eaLnBrk="0" hangingPunct="0">
              <a:spcBef>
                <a:spcPct val="0"/>
              </a:spcBef>
              <a:buClrTx/>
              <a:buSzTx/>
              <a:buNone/>
            </a:pPr>
            <a:r>
              <a:rPr kumimoji="0" lang="en-US" altLang="zh-TW" sz="3200" dirty="0" smtClean="0">
                <a:latin typeface="Arial" panose="020B0604020202020204" pitchFamily="34" charset="0"/>
                <a:ea typeface="SamsungIFRg"/>
              </a:rPr>
              <a:t>	</a:t>
            </a:r>
            <a:r>
              <a:rPr kumimoji="0" lang="zh-TW" altLang="zh-TW" sz="3200" dirty="0" smtClean="0">
                <a:latin typeface="Arial" panose="020B0604020202020204" pitchFamily="34" charset="0"/>
                <a:ea typeface="SamsungIFRg"/>
              </a:rPr>
              <a:t>3</a:t>
            </a:r>
            <a:r>
              <a:rPr kumimoji="0" lang="zh-TW" altLang="zh-TW" sz="3200" dirty="0">
                <a:latin typeface="Arial" panose="020B0604020202020204" pitchFamily="34" charset="0"/>
                <a:ea typeface="SamsungIFRg"/>
              </a:rPr>
              <a:t>D Spatial Sound on Samsung VR Player for VR Gallery contents</a:t>
            </a:r>
            <a:r>
              <a:rPr kumimoji="0" lang="zh-TW" altLang="zh-TW" sz="3200" dirty="0">
                <a:solidFill>
                  <a:srgbClr val="767676"/>
                </a:solidFill>
                <a:latin typeface="Arial" panose="020B0604020202020204" pitchFamily="34" charset="0"/>
                <a:ea typeface="SamsungIFRg"/>
              </a:rPr>
              <a:t> </a:t>
            </a:r>
            <a:br>
              <a:rPr kumimoji="0" lang="zh-TW" altLang="zh-TW" sz="3200" dirty="0">
                <a:solidFill>
                  <a:srgbClr val="767676"/>
                </a:solidFill>
                <a:latin typeface="Arial" panose="020B0604020202020204" pitchFamily="34" charset="0"/>
                <a:ea typeface="SamsungIFRg"/>
              </a:rPr>
            </a:br>
            <a:r>
              <a:rPr kumimoji="0" lang="zh-TW" altLang="zh-TW" sz="3200" dirty="0">
                <a:solidFill>
                  <a:srgbClr val="767676"/>
                </a:solidFill>
                <a:latin typeface="Arial" panose="020B0604020202020204" pitchFamily="34" charset="0"/>
                <a:ea typeface="SamsungIFRg"/>
              </a:rPr>
              <a:t>(Earphone needed)</a:t>
            </a:r>
          </a:p>
          <a:p>
            <a:pPr marL="457200" lvl="1" indent="-457200" eaLnBrk="0" hangingPunct="0">
              <a:spcBef>
                <a:spcPct val="0"/>
              </a:spcBef>
              <a:buClrTx/>
              <a:buSzTx/>
              <a:buNone/>
            </a:pPr>
            <a:endParaRPr kumimoji="0" lang="zh-TW" altLang="zh-TW" sz="3600" dirty="0">
              <a:latin typeface="Times New Roman" panose="02020603050405020304" pitchFamily="18" charset="0"/>
              <a:ea typeface="SamsungIFRg"/>
              <a:cs typeface="Times New Roman" panose="02020603050405020304" pitchFamily="18" charset="0"/>
            </a:endParaRPr>
          </a:p>
          <a:p>
            <a:endParaRPr lang="zh-TW" altLang="en-US" dirty="0"/>
          </a:p>
        </p:txBody>
      </p:sp>
      <p:sp>
        <p:nvSpPr>
          <p:cNvPr id="4" name="Rectangle 2"/>
          <p:cNvSpPr>
            <a:spLocks noChangeArrowheads="1"/>
          </p:cNvSpPr>
          <p:nvPr/>
        </p:nvSpPr>
        <p:spPr bwMode="auto">
          <a:xfrm>
            <a:off x="0" y="-276999"/>
            <a:ext cx="65" cy="553998"/>
          </a:xfrm>
          <a:prstGeom prst="rect">
            <a:avLst/>
          </a:prstGeom>
          <a:solidFill>
            <a:srgbClr val="1E1E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138499"/>
            <a:ext cx="65" cy="276999"/>
          </a:xfrm>
          <a:prstGeom prst="rect">
            <a:avLst/>
          </a:prstGeom>
          <a:solidFill>
            <a:srgbClr val="1E1E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429278"/>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END</a:t>
            </a:r>
            <a:endParaRPr lang="zh-TW" altLang="en-US" dirty="0"/>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218436454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AR + VR</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a:p>
          <a:p>
            <a:r>
              <a:rPr lang="en-US" altLang="zh-TW" dirty="0" smtClean="0"/>
              <a:t>Microsoft Inc. </a:t>
            </a:r>
            <a:r>
              <a:rPr lang="en-US" altLang="zh-TW" dirty="0" err="1" smtClean="0"/>
              <a:t>HoloLens</a:t>
            </a:r>
            <a:r>
              <a:rPr lang="en-US" altLang="zh-TW" dirty="0" smtClean="0"/>
              <a:t> Project, Windows 10, </a:t>
            </a:r>
            <a:r>
              <a:rPr lang="en-US" altLang="zh-TW" dirty="0" err="1" smtClean="0"/>
              <a:t>Holographics</a:t>
            </a:r>
            <a:r>
              <a:rPr lang="en-US" altLang="zh-TW" dirty="0" smtClean="0"/>
              <a:t> Live Demo</a:t>
            </a:r>
          </a:p>
          <a:p>
            <a:r>
              <a:rPr lang="en-US" altLang="zh-TW" dirty="0">
                <a:hlinkClick r:id="rId2"/>
              </a:rPr>
              <a:t>https://</a:t>
            </a:r>
            <a:r>
              <a:rPr lang="en-US" altLang="zh-TW" dirty="0" smtClean="0">
                <a:hlinkClick r:id="rId2"/>
              </a:rPr>
              <a:t>www.youtube.com/watch?v=kCMxBw-utEY&amp;feature=youtu.be</a:t>
            </a:r>
            <a:endParaRPr lang="en-US" altLang="zh-TW" dirty="0" smtClean="0"/>
          </a:p>
          <a:p>
            <a:endParaRPr lang="en-US" altLang="zh-TW" dirty="0"/>
          </a:p>
          <a:p>
            <a:r>
              <a:rPr lang="en-US" altLang="zh-TW" dirty="0"/>
              <a:t>https://www.youtube.com/watch?v=vsKMi1377cU</a:t>
            </a:r>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3823984157"/>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HoloLens</a:t>
            </a:r>
            <a:r>
              <a:rPr lang="en-US" altLang="zh-TW" dirty="0"/>
              <a:t> Project</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088" y="2060848"/>
            <a:ext cx="8152533" cy="3918961"/>
          </a:xfrm>
        </p:spPr>
      </p:pic>
    </p:spTree>
    <p:extLst>
      <p:ext uri="{BB962C8B-B14F-4D97-AF65-F5344CB8AC3E}">
        <p14:creationId xmlns:p14="http://schemas.microsoft.com/office/powerpoint/2010/main" val="92732660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 </a:t>
            </a:r>
            <a:r>
              <a:rPr lang="en-US" altLang="zh-TW" dirty="0" smtClean="0"/>
              <a:t/>
            </a:r>
            <a:br>
              <a:rPr lang="en-US" altLang="zh-TW" dirty="0" smtClean="0"/>
            </a:br>
            <a:r>
              <a:rPr lang="en-US" altLang="zh-TW" dirty="0" smtClean="0"/>
              <a:t>It seems that VR/AR is just going through the </a:t>
            </a:r>
            <a:r>
              <a:rPr lang="en-US" altLang="zh-TW" b="1" dirty="0" smtClean="0"/>
              <a:t>Cambrian explosion!</a:t>
            </a:r>
            <a:br>
              <a:rPr lang="en-US" altLang="zh-TW" b="1" dirty="0" smtClean="0"/>
            </a:br>
            <a:r>
              <a:rPr lang="en-US" altLang="zh-TW" sz="2400" b="1" dirty="0" smtClean="0"/>
              <a:t>(</a:t>
            </a:r>
            <a:r>
              <a:rPr lang="zh-TW" altLang="en-US" sz="2400" b="1" dirty="0" smtClean="0"/>
              <a:t>寒武紀大爆發</a:t>
            </a:r>
            <a:r>
              <a:rPr lang="en-US" altLang="zh-TW" sz="2400" b="1" dirty="0" smtClean="0"/>
              <a:t>) </a:t>
            </a:r>
            <a:endParaRPr lang="zh-TW" altLang="en-US" sz="2400" dirty="0"/>
          </a:p>
        </p:txBody>
      </p:sp>
      <p:sp>
        <p:nvSpPr>
          <p:cNvPr id="3" name="內容版面配置區 2"/>
          <p:cNvSpPr>
            <a:spLocks noGrp="1"/>
          </p:cNvSpPr>
          <p:nvPr>
            <p:ph idx="1"/>
          </p:nvPr>
        </p:nvSpPr>
        <p:spPr>
          <a:xfrm>
            <a:off x="301625" y="2420888"/>
            <a:ext cx="8540750" cy="3678287"/>
          </a:xfrm>
        </p:spPr>
        <p:txBody>
          <a:bodyPr/>
          <a:lstStyle/>
          <a:p>
            <a:r>
              <a:rPr lang="en-US" altLang="zh-TW" dirty="0" smtClean="0"/>
              <a:t>Google glass (</a:t>
            </a:r>
            <a:r>
              <a:rPr lang="en-US" altLang="zh-TW" sz="1600" dirty="0" smtClean="0"/>
              <a:t>failed product</a:t>
            </a:r>
            <a:r>
              <a:rPr lang="en-US" altLang="zh-TW" dirty="0" smtClean="0"/>
              <a:t>)</a:t>
            </a:r>
          </a:p>
          <a:p>
            <a:r>
              <a:rPr lang="en-US" altLang="zh-TW" dirty="0" smtClean="0"/>
              <a:t>Oculus Rift/Rift 2 (purchased by Facebook)</a:t>
            </a:r>
          </a:p>
          <a:p>
            <a:r>
              <a:rPr lang="en-US" altLang="zh-TW" dirty="0" smtClean="0"/>
              <a:t>Google Cardboard VR project</a:t>
            </a:r>
          </a:p>
          <a:p>
            <a:r>
              <a:rPr lang="en-US" altLang="zh-TW" dirty="0" smtClean="0"/>
              <a:t>Microsoft </a:t>
            </a:r>
            <a:r>
              <a:rPr lang="en-US" altLang="zh-TW" dirty="0" err="1" smtClean="0"/>
              <a:t>HoloLens</a:t>
            </a:r>
            <a:r>
              <a:rPr lang="en-US" altLang="zh-TW" dirty="0" smtClean="0"/>
              <a:t> project</a:t>
            </a:r>
          </a:p>
          <a:p>
            <a:pPr marL="0" indent="0">
              <a:buNone/>
            </a:pPr>
            <a:r>
              <a:rPr lang="en-US" altLang="zh-TW" dirty="0"/>
              <a:t> </a:t>
            </a:r>
            <a:r>
              <a:rPr lang="en-US" altLang="zh-TW" dirty="0" smtClean="0"/>
              <a:t>   all these happened in 2014/2015!</a:t>
            </a:r>
          </a:p>
          <a:p>
            <a:endParaRPr lang="en-US" altLang="zh-TW" dirty="0" smtClean="0"/>
          </a:p>
          <a:p>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3907851148"/>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625" y="1935706"/>
            <a:ext cx="8540750" cy="3827962"/>
          </a:xfrm>
        </p:spPr>
      </p:pic>
    </p:spTree>
    <p:extLst>
      <p:ext uri="{BB962C8B-B14F-4D97-AF65-F5344CB8AC3E}">
        <p14:creationId xmlns:p14="http://schemas.microsoft.com/office/powerpoint/2010/main" val="2688471467"/>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Technology reverse engineering</a:t>
            </a:r>
            <a:br>
              <a:rPr lang="en-US" altLang="zh-TW" dirty="0" smtClean="0"/>
            </a:br>
            <a:r>
              <a:rPr lang="en-US" altLang="zh-TW" dirty="0" smtClean="0"/>
              <a:t>(by Yu-</a:t>
            </a:r>
            <a:r>
              <a:rPr lang="en-US" altLang="zh-TW" dirty="0" err="1" smtClean="0"/>
              <a:t>shuan</a:t>
            </a:r>
            <a:r>
              <a:rPr lang="en-US" altLang="zh-TW" dirty="0" smtClean="0"/>
              <a:t> Huang)</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5492" y="1556792"/>
            <a:ext cx="3696716" cy="4923996"/>
          </a:xfrm>
        </p:spPr>
      </p:pic>
      <p:sp>
        <p:nvSpPr>
          <p:cNvPr id="5" name="文字方塊 4"/>
          <p:cNvSpPr txBox="1"/>
          <p:nvPr/>
        </p:nvSpPr>
        <p:spPr>
          <a:xfrm>
            <a:off x="683568" y="1916832"/>
            <a:ext cx="4032448" cy="1815882"/>
          </a:xfrm>
          <a:prstGeom prst="rect">
            <a:avLst/>
          </a:prstGeom>
          <a:noFill/>
        </p:spPr>
        <p:txBody>
          <a:bodyPr wrap="square" rtlCol="0">
            <a:spAutoFit/>
          </a:bodyPr>
          <a:lstStyle/>
          <a:p>
            <a:r>
              <a:rPr lang="en-US" altLang="zh-TW" sz="2800" dirty="0" smtClean="0"/>
              <a:t>It is an optical see-through AR, </a:t>
            </a:r>
          </a:p>
          <a:p>
            <a:r>
              <a:rPr lang="en-US" altLang="zh-TW" sz="2800" dirty="0"/>
              <a:t>b</a:t>
            </a:r>
            <a:r>
              <a:rPr lang="en-US" altLang="zh-TW" sz="2800" dirty="0" smtClean="0"/>
              <a:t>ut not really Holography</a:t>
            </a:r>
            <a:endParaRPr lang="zh-TW" altLang="en-US" sz="2800" dirty="0"/>
          </a:p>
        </p:txBody>
      </p:sp>
      <p:sp>
        <p:nvSpPr>
          <p:cNvPr id="6" name="文字方塊 5"/>
          <p:cNvSpPr txBox="1"/>
          <p:nvPr/>
        </p:nvSpPr>
        <p:spPr>
          <a:xfrm>
            <a:off x="899592" y="4149080"/>
            <a:ext cx="3384376" cy="1384995"/>
          </a:xfrm>
          <a:prstGeom prst="rect">
            <a:avLst/>
          </a:prstGeom>
          <a:noFill/>
        </p:spPr>
        <p:txBody>
          <a:bodyPr wrap="square" rtlCol="0">
            <a:spAutoFit/>
          </a:bodyPr>
          <a:lstStyle/>
          <a:p>
            <a:r>
              <a:rPr lang="en-US" altLang="zh-TW" sz="2800" dirty="0" smtClean="0"/>
              <a:t>Very similar to Google Glass and</a:t>
            </a:r>
            <a:r>
              <a:rPr lang="zh-TW" altLang="en-US" sz="2800" dirty="0" smtClean="0"/>
              <a:t> </a:t>
            </a:r>
            <a:r>
              <a:rPr lang="en-US" altLang="zh-TW" sz="2800" dirty="0"/>
              <a:t>Epson </a:t>
            </a:r>
            <a:r>
              <a:rPr lang="en-US" altLang="zh-TW" sz="2800" dirty="0" err="1"/>
              <a:t>Moverio</a:t>
            </a:r>
            <a:endParaRPr lang="zh-TW" altLang="en-US" sz="2800" dirty="0"/>
          </a:p>
        </p:txBody>
      </p:sp>
    </p:spTree>
    <p:extLst>
      <p:ext uri="{BB962C8B-B14F-4D97-AF65-F5344CB8AC3E}">
        <p14:creationId xmlns:p14="http://schemas.microsoft.com/office/powerpoint/2010/main" val="98852199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Extremely cheap HMD: US$6-20</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71600"/>
            <a:ext cx="5291618" cy="2770808"/>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4170053"/>
            <a:ext cx="5010150" cy="2482850"/>
          </a:xfrm>
          <a:prstGeom prst="rect">
            <a:avLst/>
          </a:prstGeom>
        </p:spPr>
      </p:pic>
    </p:spTree>
    <p:extLst>
      <p:ext uri="{BB962C8B-B14F-4D97-AF65-F5344CB8AC3E}">
        <p14:creationId xmlns:p14="http://schemas.microsoft.com/office/powerpoint/2010/main" val="2335340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Half a million sold in one week!</a:t>
            </a:r>
            <a:br>
              <a:rPr lang="en-US" altLang="zh-TW" dirty="0" smtClean="0"/>
            </a:br>
            <a:r>
              <a:rPr lang="en-US" altLang="zh-TW" sz="1800" dirty="0" smtClean="0"/>
              <a:t>(December 16, 2014 news)</a:t>
            </a:r>
            <a:endParaRPr lang="zh-TW" altLang="en-US" sz="1800" dirty="0"/>
          </a:p>
        </p:txBody>
      </p:sp>
      <p:sp>
        <p:nvSpPr>
          <p:cNvPr id="3" name="內容版面配置區 2"/>
          <p:cNvSpPr>
            <a:spLocks noGrp="1"/>
          </p:cNvSpPr>
          <p:nvPr>
            <p:ph idx="1"/>
          </p:nvPr>
        </p:nvSpPr>
        <p:spPr/>
        <p:txBody>
          <a:bodyPr/>
          <a:lstStyle/>
          <a:p>
            <a:r>
              <a:rPr lang="en-US" altLang="zh-TW" dirty="0"/>
              <a:t>Less than a week after going on sale and dropping rather quietly on an unsuspecting America, Project Cardboard has rocketed past the 500,000 sales mark. Such is the popularity of the DIY virtual reality toy that Google has even built and launched a dedicated area of the Play Store for apps created for or ideally suited for use with the unusual piece of </a:t>
            </a:r>
            <a:r>
              <a:rPr lang="en-US" altLang="zh-TW" dirty="0" err="1"/>
              <a:t>facewear</a:t>
            </a:r>
            <a:r>
              <a:rPr lang="en-US" altLang="zh-TW" dirty="0"/>
              <a:t>.</a:t>
            </a:r>
            <a:endParaRPr lang="zh-TW" altLang="en-US" dirty="0"/>
          </a:p>
        </p:txBody>
      </p:sp>
    </p:spTree>
    <p:extLst>
      <p:ext uri="{BB962C8B-B14F-4D97-AF65-F5344CB8AC3E}">
        <p14:creationId xmlns:p14="http://schemas.microsoft.com/office/powerpoint/2010/main" val="123100315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so popular?</a:t>
            </a:r>
            <a:endParaRPr lang="zh-TW" altLang="en-US" dirty="0"/>
          </a:p>
        </p:txBody>
      </p:sp>
      <p:sp>
        <p:nvSpPr>
          <p:cNvPr id="3" name="內容版面配置區 2"/>
          <p:cNvSpPr>
            <a:spLocks noGrp="1"/>
          </p:cNvSpPr>
          <p:nvPr>
            <p:ph idx="1"/>
          </p:nvPr>
        </p:nvSpPr>
        <p:spPr/>
        <p:txBody>
          <a:bodyPr/>
          <a:lstStyle/>
          <a:p>
            <a:r>
              <a:rPr lang="en-US" altLang="zh-TW" dirty="0"/>
              <a:t>“The growth of mobile, and the acceleration of open platforms like Android make it an especially exciting time for VR,” beamed Andrew </a:t>
            </a:r>
            <a:r>
              <a:rPr lang="en-US" altLang="zh-TW" dirty="0" err="1"/>
              <a:t>Nartker</a:t>
            </a:r>
            <a:r>
              <a:rPr lang="en-US" altLang="zh-TW" dirty="0"/>
              <a:t>, project manager for Google Cardboard.</a:t>
            </a:r>
            <a:endParaRPr lang="zh-TW" altLang="en-US" dirty="0"/>
          </a:p>
        </p:txBody>
      </p:sp>
    </p:spTree>
    <p:extLst>
      <p:ext uri="{BB962C8B-B14F-4D97-AF65-F5344CB8AC3E}">
        <p14:creationId xmlns:p14="http://schemas.microsoft.com/office/powerpoint/2010/main" val="883920325"/>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30 years from UNC HMD: much cheaper!  (Display, Sensors)</a:t>
            </a:r>
            <a:endParaRPr lang="zh-TW" altLang="en-US" sz="32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56792"/>
            <a:ext cx="5116729" cy="3384376"/>
          </a:xfrm>
        </p:spPr>
      </p:pic>
      <p:sp>
        <p:nvSpPr>
          <p:cNvPr id="5" name="文字方塊 4"/>
          <p:cNvSpPr txBox="1"/>
          <p:nvPr/>
        </p:nvSpPr>
        <p:spPr>
          <a:xfrm>
            <a:off x="683568" y="5126360"/>
            <a:ext cx="7560840" cy="1569660"/>
          </a:xfrm>
          <a:prstGeom prst="rect">
            <a:avLst/>
          </a:prstGeom>
          <a:noFill/>
        </p:spPr>
        <p:txBody>
          <a:bodyPr wrap="square" rtlCol="0">
            <a:spAutoFit/>
          </a:bodyPr>
          <a:lstStyle/>
          <a:p>
            <a:r>
              <a:rPr lang="en-US" altLang="zh-TW" sz="2400" dirty="0" err="1" smtClean="0"/>
              <a:t>Polhemus</a:t>
            </a:r>
            <a:r>
              <a:rPr lang="en-US" altLang="zh-TW" sz="2400" dirty="0" smtClean="0"/>
              <a:t> position/orientation sensor: US$2000, 25 years ago.</a:t>
            </a:r>
          </a:p>
          <a:p>
            <a:r>
              <a:rPr lang="en-US" altLang="zh-TW" sz="2400" dirty="0" smtClean="0"/>
              <a:t>Display: LCD TV screens: US$400 per set, and need 2 of them!</a:t>
            </a:r>
            <a:endParaRPr lang="zh-TW" altLang="en-US" sz="2400" dirty="0"/>
          </a:p>
        </p:txBody>
      </p:sp>
    </p:spTree>
    <p:extLst>
      <p:ext uri="{BB962C8B-B14F-4D97-AF65-F5344CB8AC3E}">
        <p14:creationId xmlns:p14="http://schemas.microsoft.com/office/powerpoint/2010/main" val="1040144432"/>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Polhemus</a:t>
            </a:r>
            <a:r>
              <a:rPr lang="en-US" altLang="zh-TW" dirty="0" smtClean="0"/>
              <a:t> trackers</a:t>
            </a:r>
            <a:endParaRPr lang="zh-TW" altLang="en-US" dirty="0"/>
          </a:p>
        </p:txBody>
      </p:sp>
      <p:sp>
        <p:nvSpPr>
          <p:cNvPr id="3" name="內容版面配置區 2"/>
          <p:cNvSpPr>
            <a:spLocks noGrp="1"/>
          </p:cNvSpPr>
          <p:nvPr>
            <p:ph idx="1"/>
          </p:nvPr>
        </p:nvSpPr>
        <p:spPr/>
        <p:txBody>
          <a:bodyPr/>
          <a:lstStyle/>
          <a:p>
            <a:r>
              <a:rPr lang="en-US" altLang="zh-TW" sz="2400" dirty="0" err="1"/>
              <a:t>Polhemus</a:t>
            </a:r>
            <a:r>
              <a:rPr lang="en-US" altLang="zh-TW" sz="2400" dirty="0"/>
              <a:t> pioneered the original </a:t>
            </a:r>
            <a:r>
              <a:rPr lang="en-US" altLang="zh-TW" sz="2400" dirty="0">
                <a:hlinkClick r:id="rId2"/>
              </a:rPr>
              <a:t>AC electromagnetic </a:t>
            </a:r>
            <a:r>
              <a:rPr lang="en-US" altLang="zh-TW" sz="2400" dirty="0"/>
              <a:t>head tracking in the late 1960's and has advanced the technology in tracking excellence ever since</a:t>
            </a:r>
            <a:r>
              <a:rPr lang="en-US" altLang="zh-TW" sz="2400" dirty="0" smtClean="0"/>
              <a:t>.</a:t>
            </a:r>
          </a:p>
          <a:p>
            <a:r>
              <a:rPr lang="en-US" altLang="zh-TW" sz="2800" dirty="0"/>
              <a:t>full six-degrees-of-freedom (6DOF) motion tracking</a:t>
            </a:r>
            <a:endParaRPr lang="en-US" altLang="zh-TW" sz="2800" dirty="0" smtClean="0"/>
          </a:p>
          <a:p>
            <a:r>
              <a:rPr lang="en-US" altLang="zh-TW" sz="2400" dirty="0"/>
              <a:t>O</a:t>
            </a:r>
            <a:r>
              <a:rPr lang="en-US" altLang="zh-TW" sz="2400" dirty="0" smtClean="0"/>
              <a:t>ur </a:t>
            </a:r>
            <a:r>
              <a:rPr lang="en-US" altLang="zh-TW" sz="2400" dirty="0"/>
              <a:t>latest head/helmet tracker is SCOUT--the world's only 6DOF self contained head tracker. </a:t>
            </a:r>
            <a:r>
              <a:rPr lang="en-US" altLang="zh-TW" sz="2400" dirty="0" smtClean="0"/>
              <a:t>We </a:t>
            </a:r>
            <a:r>
              <a:rPr lang="en-US" altLang="zh-TW" sz="2400" dirty="0"/>
              <a:t>are proud to offer our customers the low risk, high minimal cockpit mounted equipment, no line-of-sight limitations and an ultra small lightweight and embeddable helmet sensor. SCOUT is currently in full rate production and is fielded and flying on A-10, F-16, C-130 aircraft. It's the trusted choice for world-class pilots. </a:t>
            </a:r>
            <a:endParaRPr lang="en-US" altLang="zh-TW" sz="2400" dirty="0" smtClean="0"/>
          </a:p>
          <a:p>
            <a:r>
              <a:rPr lang="en-US" altLang="zh-TW" sz="2400" dirty="0"/>
              <a:t> </a:t>
            </a:r>
            <a:endParaRPr lang="zh-TW" altLang="en-US" sz="2400" dirty="0"/>
          </a:p>
        </p:txBody>
      </p:sp>
    </p:spTree>
    <p:extLst>
      <p:ext uri="{BB962C8B-B14F-4D97-AF65-F5344CB8AC3E}">
        <p14:creationId xmlns:p14="http://schemas.microsoft.com/office/powerpoint/2010/main" val="99477142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Android Apps</a:t>
            </a:r>
            <a:endParaRPr lang="zh-TW" altLang="en-US" dirty="0"/>
          </a:p>
        </p:txBody>
      </p:sp>
      <p:sp>
        <p:nvSpPr>
          <p:cNvPr id="3" name="內容版面配置區 2"/>
          <p:cNvSpPr>
            <a:spLocks noGrp="1"/>
          </p:cNvSpPr>
          <p:nvPr>
            <p:ph idx="1"/>
          </p:nvPr>
        </p:nvSpPr>
        <p:spPr/>
        <p:txBody>
          <a:bodyPr/>
          <a:lstStyle/>
          <a:p>
            <a:pPr marL="0" indent="0">
              <a:buNone/>
            </a:pPr>
            <a:r>
              <a:rPr lang="en-US" altLang="zh-TW" sz="2400" i="1" dirty="0" smtClean="0"/>
              <a:t>For HTC, Samsung, </a:t>
            </a:r>
            <a:r>
              <a:rPr lang="en-US" altLang="zh-TW" sz="2400" i="1" dirty="0"/>
              <a:t>Xiaomi  </a:t>
            </a:r>
            <a:r>
              <a:rPr lang="en-US" altLang="zh-TW" sz="2400" i="1" dirty="0" smtClean="0"/>
              <a:t>Inc.  </a:t>
            </a:r>
            <a:r>
              <a:rPr lang="en-US" altLang="zh-TW" sz="2400" i="1" dirty="0"/>
              <a:t>e</a:t>
            </a:r>
            <a:r>
              <a:rPr lang="en-US" altLang="zh-TW" sz="2400" i="1" dirty="0" smtClean="0"/>
              <a:t>tc.: best </a:t>
            </a:r>
            <a:r>
              <a:rPr lang="en-US" altLang="zh-TW" sz="2400" i="1" dirty="0"/>
              <a:t>VR Apps, </a:t>
            </a:r>
            <a:endParaRPr lang="zh-TW" altLang="zh-TW" sz="2400" i="1" dirty="0"/>
          </a:p>
          <a:p>
            <a:r>
              <a:rPr lang="en-US" altLang="zh-TW" sz="2400" i="1" dirty="0"/>
              <a:t>1. Cardboard VR app</a:t>
            </a:r>
            <a:endParaRPr lang="zh-TW" altLang="zh-TW" sz="2400" i="1" dirty="0"/>
          </a:p>
          <a:p>
            <a:r>
              <a:rPr lang="en-US" altLang="zh-TW" sz="2400" i="1" dirty="0"/>
              <a:t>2. Cosmic Rollercoaster VR app</a:t>
            </a:r>
            <a:endParaRPr lang="zh-TW" altLang="zh-TW" sz="2400" i="1" dirty="0"/>
          </a:p>
          <a:p>
            <a:r>
              <a:rPr lang="en-US" altLang="zh-TW" sz="2400" i="1" dirty="0"/>
              <a:t>3. Jurassic Dino VR </a:t>
            </a:r>
            <a:endParaRPr lang="zh-TW" altLang="zh-TW" sz="2400" i="1" dirty="0"/>
          </a:p>
          <a:p>
            <a:r>
              <a:rPr lang="en-US" altLang="zh-TW" sz="2400" i="1" dirty="0"/>
              <a:t>4. VR Cinema (just choose a video, and play using this app) </a:t>
            </a:r>
            <a:endParaRPr lang="zh-TW" altLang="zh-TW" sz="2400" i="1" dirty="0"/>
          </a:p>
          <a:p>
            <a:r>
              <a:rPr lang="en-US" altLang="zh-TW" sz="2400" i="1" dirty="0"/>
              <a:t>5. Crazy Swing VR </a:t>
            </a:r>
            <a:endParaRPr lang="zh-TW" altLang="zh-TW" sz="2400" i="1" dirty="0"/>
          </a:p>
          <a:p>
            <a:r>
              <a:rPr lang="en-US" altLang="zh-TW" sz="2400" i="1" dirty="0"/>
              <a:t>6. Rollercoaster VR </a:t>
            </a:r>
            <a:endParaRPr lang="zh-TW" altLang="zh-TW" sz="2400" i="1" dirty="0"/>
          </a:p>
          <a:p>
            <a:r>
              <a:rPr lang="en-US" altLang="zh-TW" sz="2400" i="1" dirty="0"/>
              <a:t>7. Space Terror (need Bluetooth controller to play) </a:t>
            </a:r>
            <a:endParaRPr lang="zh-TW" altLang="zh-TW" sz="2400" i="1" dirty="0"/>
          </a:p>
          <a:p>
            <a:endParaRPr lang="zh-TW" altLang="en-US" dirty="0"/>
          </a:p>
        </p:txBody>
      </p:sp>
    </p:spTree>
    <p:extLst>
      <p:ext uri="{BB962C8B-B14F-4D97-AF65-F5344CB8AC3E}">
        <p14:creationId xmlns:p14="http://schemas.microsoft.com/office/powerpoint/2010/main" val="239626557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iOS Apps </a:t>
            </a:r>
            <a:endParaRPr lang="zh-TW" altLang="en-US" dirty="0"/>
          </a:p>
        </p:txBody>
      </p:sp>
      <p:sp>
        <p:nvSpPr>
          <p:cNvPr id="3" name="內容版面配置區 2"/>
          <p:cNvSpPr>
            <a:spLocks noGrp="1"/>
          </p:cNvSpPr>
          <p:nvPr>
            <p:ph idx="1"/>
          </p:nvPr>
        </p:nvSpPr>
        <p:spPr>
          <a:xfrm>
            <a:off x="301625" y="1196752"/>
            <a:ext cx="8540750" cy="4902423"/>
          </a:xfrm>
        </p:spPr>
        <p:txBody>
          <a:bodyPr/>
          <a:lstStyle/>
          <a:p>
            <a:r>
              <a:rPr lang="en-US" altLang="zh-TW" sz="2400" dirty="0" smtClean="0"/>
              <a:t>For iPhone 4, iPhone 5, iPhone 6, and 6 plus, iPad, iPad Air, </a:t>
            </a:r>
          </a:p>
          <a:p>
            <a:pPr marL="0" indent="0">
              <a:buNone/>
            </a:pPr>
            <a:r>
              <a:rPr lang="en-US" altLang="zh-TW" sz="2400" dirty="0" smtClean="0"/>
              <a:t>1</a:t>
            </a:r>
            <a:r>
              <a:rPr lang="en-US" altLang="zh-TW" sz="2400" dirty="0"/>
              <a:t>. </a:t>
            </a:r>
            <a:r>
              <a:rPr lang="en-US" altLang="zh-TW" sz="2400" dirty="0" err="1"/>
              <a:t>Stereotunnel</a:t>
            </a:r>
            <a:r>
              <a:rPr lang="en-US" altLang="zh-TW" sz="2400" dirty="0"/>
              <a:t>, (2x play, 3D mode, ok)</a:t>
            </a:r>
            <a:br>
              <a:rPr lang="en-US" altLang="zh-TW" sz="2400" dirty="0"/>
            </a:br>
            <a:r>
              <a:rPr lang="en-US" altLang="zh-TW" sz="2400" dirty="0"/>
              <a:t>2. City Rollercoaster (Best effects, ok)</a:t>
            </a:r>
            <a:br>
              <a:rPr lang="en-US" altLang="zh-TW" sz="2400" dirty="0"/>
            </a:br>
            <a:r>
              <a:rPr lang="en-US" altLang="zh-TW" sz="2400" dirty="0"/>
              <a:t>3. </a:t>
            </a:r>
            <a:r>
              <a:rPr lang="en-US" altLang="zh-TW" sz="2400" dirty="0" err="1"/>
              <a:t>Moorente</a:t>
            </a:r>
            <a:r>
              <a:rPr lang="en-US" altLang="zh-TW" sz="2400" dirty="0"/>
              <a:t>, (not ok for small stereo)</a:t>
            </a:r>
            <a:br>
              <a:rPr lang="en-US" altLang="zh-TW" sz="2400" dirty="0"/>
            </a:br>
            <a:r>
              <a:rPr lang="en-US" altLang="zh-TW" sz="2400" dirty="0"/>
              <a:t>4. </a:t>
            </a:r>
            <a:r>
              <a:rPr lang="en-US" altLang="zh-TW" sz="2400" dirty="0" err="1"/>
              <a:t>DiveZombie</a:t>
            </a:r>
            <a:r>
              <a:rPr lang="en-US" altLang="zh-TW" sz="2400" dirty="0"/>
              <a:t> (not ok)</a:t>
            </a:r>
            <a:br>
              <a:rPr lang="en-US" altLang="zh-TW" sz="2400" dirty="0"/>
            </a:br>
            <a:r>
              <a:rPr lang="en-US" altLang="zh-TW" sz="2400" dirty="0"/>
              <a:t>5. </a:t>
            </a:r>
            <a:r>
              <a:rPr lang="en-US" altLang="zh-TW" sz="2400" dirty="0" err="1" smtClean="0"/>
              <a:t>Appartment</a:t>
            </a:r>
            <a:r>
              <a:rPr lang="en-US" altLang="zh-TW" sz="2400" dirty="0"/>
              <a:t> </a:t>
            </a:r>
            <a:r>
              <a:rPr lang="en-US" altLang="zh-TW" sz="2400" dirty="0" smtClean="0"/>
              <a:t>(need </a:t>
            </a:r>
            <a:r>
              <a:rPr lang="en-US" altLang="zh-TW" sz="2400" dirty="0"/>
              <a:t>additional Bluetooth controller)</a:t>
            </a:r>
            <a:br>
              <a:rPr lang="en-US" altLang="zh-TW" sz="2400" dirty="0"/>
            </a:br>
            <a:r>
              <a:rPr lang="en-US" altLang="zh-TW" sz="2400" dirty="0"/>
              <a:t>6. VR sport </a:t>
            </a:r>
            <a:r>
              <a:rPr lang="en-US" altLang="zh-TW" sz="2400" dirty="0" smtClean="0"/>
              <a:t>(need </a:t>
            </a:r>
            <a:r>
              <a:rPr lang="en-US" altLang="zh-TW" sz="2400" dirty="0"/>
              <a:t>controller</a:t>
            </a:r>
            <a:r>
              <a:rPr lang="en-US" altLang="zh-TW" sz="2400" dirty="0" smtClean="0"/>
              <a:t>)</a:t>
            </a:r>
          </a:p>
          <a:p>
            <a:pPr marL="0" indent="0">
              <a:buNone/>
            </a:pPr>
            <a:r>
              <a:rPr lang="en-US" altLang="zh-TW" sz="2400" dirty="0"/>
              <a:t> </a:t>
            </a:r>
            <a:r>
              <a:rPr lang="en-US" altLang="zh-TW" sz="2400" dirty="0" smtClean="0"/>
              <a:t>   7. The Height</a:t>
            </a:r>
            <a:endParaRPr lang="zh-TW" altLang="zh-TW" sz="2400" dirty="0"/>
          </a:p>
          <a:p>
            <a:endParaRPr lang="zh-TW" altLang="en-US" dirty="0"/>
          </a:p>
        </p:txBody>
      </p:sp>
    </p:spTree>
    <p:extLst>
      <p:ext uri="{BB962C8B-B14F-4D97-AF65-F5344CB8AC3E}">
        <p14:creationId xmlns:p14="http://schemas.microsoft.com/office/powerpoint/2010/main" val="1683604555"/>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tdesigna">
  <a:themeElements>
    <a:clrScheme name="tdesigna 1">
      <a:dk1>
        <a:srgbClr val="080808"/>
      </a:dk1>
      <a:lt1>
        <a:srgbClr val="FFFFFF"/>
      </a:lt1>
      <a:dk2>
        <a:srgbClr val="0039AC"/>
      </a:dk2>
      <a:lt2>
        <a:srgbClr val="C0C0C0"/>
      </a:lt2>
      <a:accent1>
        <a:srgbClr val="FFFF99"/>
      </a:accent1>
      <a:accent2>
        <a:srgbClr val="FFCC66"/>
      </a:accent2>
      <a:accent3>
        <a:srgbClr val="FFFFFF"/>
      </a:accent3>
      <a:accent4>
        <a:srgbClr val="060606"/>
      </a:accent4>
      <a:accent5>
        <a:srgbClr val="FFFFCA"/>
      </a:accent5>
      <a:accent6>
        <a:srgbClr val="E7B95C"/>
      </a:accent6>
      <a:hlink>
        <a:srgbClr val="0066FF"/>
      </a:hlink>
      <a:folHlink>
        <a:srgbClr val="CC3300"/>
      </a:folHlink>
    </a:clrScheme>
    <a:fontScheme name="tdesigna">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designa 1">
        <a:dk1>
          <a:srgbClr val="080808"/>
        </a:dk1>
        <a:lt1>
          <a:srgbClr val="FFFFFF"/>
        </a:lt1>
        <a:dk2>
          <a:srgbClr val="0039AC"/>
        </a:dk2>
        <a:lt2>
          <a:srgbClr val="C0C0C0"/>
        </a:lt2>
        <a:accent1>
          <a:srgbClr val="FFFF99"/>
        </a:accent1>
        <a:accent2>
          <a:srgbClr val="FFCC66"/>
        </a:accent2>
        <a:accent3>
          <a:srgbClr val="FFFFFF"/>
        </a:accent3>
        <a:accent4>
          <a:srgbClr val="060606"/>
        </a:accent4>
        <a:accent5>
          <a:srgbClr val="FFFFCA"/>
        </a:accent5>
        <a:accent6>
          <a:srgbClr val="E7B95C"/>
        </a:accent6>
        <a:hlink>
          <a:srgbClr val="0066FF"/>
        </a:hlink>
        <a:folHlink>
          <a:srgbClr val="CC3300"/>
        </a:folHlink>
      </a:clrScheme>
      <a:clrMap bg1="lt1" tx1="dk1" bg2="lt2" tx2="dk2" accent1="accent1" accent2="accent2" accent3="accent3" accent4="accent4" accent5="accent5" accent6="accent6" hlink="hlink" folHlink="folHlink"/>
    </a:extraClrScheme>
    <a:extraClrScheme>
      <a:clrScheme name="tdesigna 2">
        <a:dk1>
          <a:srgbClr val="333399"/>
        </a:dk1>
        <a:lt1>
          <a:srgbClr val="ADD3AF"/>
        </a:lt1>
        <a:dk2>
          <a:srgbClr val="D65700"/>
        </a:dk2>
        <a:lt2>
          <a:srgbClr val="B2B2B2"/>
        </a:lt2>
        <a:accent1>
          <a:srgbClr val="B8E9EE"/>
        </a:accent1>
        <a:accent2>
          <a:srgbClr val="FFCC00"/>
        </a:accent2>
        <a:accent3>
          <a:srgbClr val="D3E6D4"/>
        </a:accent3>
        <a:accent4>
          <a:srgbClr val="2A2A82"/>
        </a:accent4>
        <a:accent5>
          <a:srgbClr val="D8F2F5"/>
        </a:accent5>
        <a:accent6>
          <a:srgbClr val="E7B900"/>
        </a:accent6>
        <a:hlink>
          <a:srgbClr val="008080"/>
        </a:hlink>
        <a:folHlink>
          <a:srgbClr val="003366"/>
        </a:folHlink>
      </a:clrScheme>
      <a:clrMap bg1="lt1" tx1="dk1" bg2="lt2" tx2="dk2" accent1="accent1" accent2="accent2" accent3="accent3" accent4="accent4" accent5="accent5" accent6="accent6" hlink="hlink" folHlink="folHlink"/>
    </a:extraClrScheme>
    <a:extraClrScheme>
      <a:clrScheme name="tdesigna 3">
        <a:dk1>
          <a:srgbClr val="003BB2"/>
        </a:dk1>
        <a:lt1>
          <a:srgbClr val="CCFFCC"/>
        </a:lt1>
        <a:dk2>
          <a:srgbClr val="003366"/>
        </a:dk2>
        <a:lt2>
          <a:srgbClr val="C0C0C0"/>
        </a:lt2>
        <a:accent1>
          <a:srgbClr val="FFFFFF"/>
        </a:accent1>
        <a:accent2>
          <a:srgbClr val="009900"/>
        </a:accent2>
        <a:accent3>
          <a:srgbClr val="E2FFE2"/>
        </a:accent3>
        <a:accent4>
          <a:srgbClr val="003197"/>
        </a:accent4>
        <a:accent5>
          <a:srgbClr val="FFFFFF"/>
        </a:accent5>
        <a:accent6>
          <a:srgbClr val="008A00"/>
        </a:accent6>
        <a:hlink>
          <a:srgbClr val="333399"/>
        </a:hlink>
        <a:folHlink>
          <a:srgbClr val="E45C00"/>
        </a:folHlink>
      </a:clrScheme>
      <a:clrMap bg1="lt1" tx1="dk1" bg2="lt2" tx2="dk2" accent1="accent1" accent2="accent2" accent3="accent3" accent4="accent4" accent5="accent5" accent6="accent6" hlink="hlink" folHlink="folHlink"/>
    </a:extraClrScheme>
    <a:extraClrScheme>
      <a:clrScheme name="tdesigna 4">
        <a:dk1>
          <a:srgbClr val="0000CC"/>
        </a:dk1>
        <a:lt1>
          <a:srgbClr val="CCECFF"/>
        </a:lt1>
        <a:dk2>
          <a:srgbClr val="006666"/>
        </a:dk2>
        <a:lt2>
          <a:srgbClr val="C0C0C0"/>
        </a:lt2>
        <a:accent1>
          <a:srgbClr val="FFFF99"/>
        </a:accent1>
        <a:accent2>
          <a:srgbClr val="FFCCFF"/>
        </a:accent2>
        <a:accent3>
          <a:srgbClr val="E2F4FF"/>
        </a:accent3>
        <a:accent4>
          <a:srgbClr val="0000AE"/>
        </a:accent4>
        <a:accent5>
          <a:srgbClr val="FFFFCA"/>
        </a:accent5>
        <a:accent6>
          <a:srgbClr val="E7B9E7"/>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tdesigna 5">
        <a:dk1>
          <a:srgbClr val="000000"/>
        </a:dk1>
        <a:lt1>
          <a:srgbClr val="FFFFCC"/>
        </a:lt1>
        <a:dk2>
          <a:srgbClr val="5A5A86"/>
        </a:dk2>
        <a:lt2>
          <a:srgbClr val="C0C0C0"/>
        </a:lt2>
        <a:accent1>
          <a:srgbClr val="D5E9F7"/>
        </a:accent1>
        <a:accent2>
          <a:srgbClr val="FFCC00"/>
        </a:accent2>
        <a:accent3>
          <a:srgbClr val="FFFFE2"/>
        </a:accent3>
        <a:accent4>
          <a:srgbClr val="000000"/>
        </a:accent4>
        <a:accent5>
          <a:srgbClr val="E7F2FA"/>
        </a:accent5>
        <a:accent6>
          <a:srgbClr val="E7B900"/>
        </a:accent6>
        <a:hlink>
          <a:srgbClr val="CC3300"/>
        </a:hlink>
        <a:folHlink>
          <a:srgbClr val="007D7A"/>
        </a:folHlink>
      </a:clrScheme>
      <a:clrMap bg1="lt1" tx1="dk1" bg2="lt2" tx2="dk2" accent1="accent1" accent2="accent2" accent3="accent3" accent4="accent4" accent5="accent5" accent6="accent6" hlink="hlink" folHlink="folHlink"/>
    </a:extraClrScheme>
    <a:extraClrScheme>
      <a:clrScheme name="tdesigna 6">
        <a:dk1>
          <a:srgbClr val="006666"/>
        </a:dk1>
        <a:lt1>
          <a:srgbClr val="FFECD9"/>
        </a:lt1>
        <a:dk2>
          <a:srgbClr val="000099"/>
        </a:dk2>
        <a:lt2>
          <a:srgbClr val="B2B2B2"/>
        </a:lt2>
        <a:accent1>
          <a:srgbClr val="EAEAEA"/>
        </a:accent1>
        <a:accent2>
          <a:srgbClr val="FF6600"/>
        </a:accent2>
        <a:accent3>
          <a:srgbClr val="FFF4E9"/>
        </a:accent3>
        <a:accent4>
          <a:srgbClr val="005656"/>
        </a:accent4>
        <a:accent5>
          <a:srgbClr val="F3F3F3"/>
        </a:accent5>
        <a:accent6>
          <a:srgbClr val="E75C00"/>
        </a:accent6>
        <a:hlink>
          <a:srgbClr val="0066FF"/>
        </a:hlink>
        <a:folHlink>
          <a:srgbClr val="777777"/>
        </a:folHlink>
      </a:clrScheme>
      <a:clrMap bg1="lt1" tx1="dk1" bg2="lt2" tx2="dk2" accent1="accent1" accent2="accent2" accent3="accent3" accent4="accent4" accent5="accent5" accent6="accent6" hlink="hlink" folHlink="folHlink"/>
    </a:extraClrScheme>
    <a:extraClrScheme>
      <a:clrScheme name="tdesigna 7">
        <a:dk1>
          <a:srgbClr val="585884"/>
        </a:dk1>
        <a:lt1>
          <a:srgbClr val="DDDDDD"/>
        </a:lt1>
        <a:dk2>
          <a:srgbClr val="000000"/>
        </a:dk2>
        <a:lt2>
          <a:srgbClr val="969696"/>
        </a:lt2>
        <a:accent1>
          <a:srgbClr val="FFFFCC"/>
        </a:accent1>
        <a:accent2>
          <a:srgbClr val="99CC00"/>
        </a:accent2>
        <a:accent3>
          <a:srgbClr val="EBEBEB"/>
        </a:accent3>
        <a:accent4>
          <a:srgbClr val="4A4A70"/>
        </a:accent4>
        <a:accent5>
          <a:srgbClr val="FFFFE2"/>
        </a:accent5>
        <a:accent6>
          <a:srgbClr val="8AB900"/>
        </a:accent6>
        <a:hlink>
          <a:srgbClr val="FF3300"/>
        </a:hlink>
        <a:folHlink>
          <a:srgbClr val="6E3B8B"/>
        </a:folHlink>
      </a:clrScheme>
      <a:clrMap bg1="lt1" tx1="dk1" bg2="lt2" tx2="dk2" accent1="accent1" accent2="accent2" accent3="accent3" accent4="accent4" accent5="accent5" accent6="accent6" hlink="hlink" folHlink="folHlink"/>
    </a:extraClrScheme>
    <a:extraClrScheme>
      <a:clrScheme name="tdesigna 8">
        <a:dk1>
          <a:srgbClr val="333399"/>
        </a:dk1>
        <a:lt1>
          <a:srgbClr val="FFD9D9"/>
        </a:lt1>
        <a:dk2>
          <a:srgbClr val="00716E"/>
        </a:dk2>
        <a:lt2>
          <a:srgbClr val="C0C0C0"/>
        </a:lt2>
        <a:accent1>
          <a:srgbClr val="AED2BA"/>
        </a:accent1>
        <a:accent2>
          <a:srgbClr val="FF9933"/>
        </a:accent2>
        <a:accent3>
          <a:srgbClr val="FFE9E9"/>
        </a:accent3>
        <a:accent4>
          <a:srgbClr val="2A2A82"/>
        </a:accent4>
        <a:accent5>
          <a:srgbClr val="D3E5D9"/>
        </a:accent5>
        <a:accent6>
          <a:srgbClr val="E78A2D"/>
        </a:accent6>
        <a:hlink>
          <a:srgbClr val="CC3300"/>
        </a:hlink>
        <a:folHlink>
          <a:srgbClr val="0066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TDESIGNA</Template>
  <TotalTime>678</TotalTime>
  <Words>468</Words>
  <Application>Microsoft Office PowerPoint</Application>
  <PresentationFormat>如螢幕大小 (4:3)</PresentationFormat>
  <Paragraphs>92</Paragraphs>
  <Slides>21</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21</vt:i4>
      </vt:variant>
    </vt:vector>
  </HeadingPairs>
  <TitlesOfParts>
    <vt:vector size="30" baseType="lpstr">
      <vt:lpstr>SamsungIFBd</vt:lpstr>
      <vt:lpstr>SamsungIFRg</vt:lpstr>
      <vt:lpstr>新細明體</vt:lpstr>
      <vt:lpstr>Arial</vt:lpstr>
      <vt:lpstr>Rockwell</vt:lpstr>
      <vt:lpstr>Times New Roman</vt:lpstr>
      <vt:lpstr>Wingdings</vt:lpstr>
      <vt:lpstr>Wingdings 2</vt:lpstr>
      <vt:lpstr>tdesigna</vt:lpstr>
      <vt:lpstr>VR Appendix 2 Google Cardboard VR</vt:lpstr>
      <vt:lpstr>  It seems that VR/AR is just going through the Cambrian explosion! (寒武紀大爆發) </vt:lpstr>
      <vt:lpstr>Extremely cheap HMD: US$6-20</vt:lpstr>
      <vt:lpstr>Half a million sold in one week! (December 16, 2014 news)</vt:lpstr>
      <vt:lpstr>Why so popular?</vt:lpstr>
      <vt:lpstr>30 years from UNC HMD: much cheaper!  (Display, Sensors)</vt:lpstr>
      <vt:lpstr>Polhemus trackers</vt:lpstr>
      <vt:lpstr>Android Apps</vt:lpstr>
      <vt:lpstr>iOS Apps </vt:lpstr>
      <vt:lpstr>3D Video from Youtube</vt:lpstr>
      <vt:lpstr>HMD User Manual</vt:lpstr>
      <vt:lpstr>Influence of the future smartphones, a projection</vt:lpstr>
      <vt:lpstr>Definition of Roll, Pitch, Raw</vt:lpstr>
      <vt:lpstr>More choices:  Gear VR by Oculus (US$199.), and from HTC!</vt:lpstr>
      <vt:lpstr>Spec.</vt:lpstr>
      <vt:lpstr>Gear VR with Samsung Galaxy Note 4 </vt:lpstr>
      <vt:lpstr>END</vt:lpstr>
      <vt:lpstr>AR + VR</vt:lpstr>
      <vt:lpstr>HoloLens Project</vt:lpstr>
      <vt:lpstr>PowerPoint 簡報</vt:lpstr>
      <vt:lpstr>Technology reverse engineering (by Yu-shuan Huang)</vt:lpstr>
    </vt:vector>
  </TitlesOfParts>
  <Company>ROYAL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虛擬實境報告</dc:title>
  <dc:creator>jorry</dc:creator>
  <cp:lastModifiedBy>Ming Ouhyoung</cp:lastModifiedBy>
  <cp:revision>73</cp:revision>
  <dcterms:created xsi:type="dcterms:W3CDTF">2005-05-31T14:55:49Z</dcterms:created>
  <dcterms:modified xsi:type="dcterms:W3CDTF">2015-03-01T11:17:02Z</dcterms:modified>
</cp:coreProperties>
</file>